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14" r:id="rId3"/>
    <p:sldId id="256" r:id="rId4"/>
    <p:sldId id="315" r:id="rId5"/>
    <p:sldId id="325" r:id="rId6"/>
    <p:sldId id="304" r:id="rId7"/>
    <p:sldId id="308" r:id="rId8"/>
    <p:sldId id="318" r:id="rId9"/>
    <p:sldId id="319" r:id="rId10"/>
    <p:sldId id="296" r:id="rId11"/>
    <p:sldId id="310" r:id="rId12"/>
    <p:sldId id="309" r:id="rId13"/>
    <p:sldId id="320" r:id="rId14"/>
    <p:sldId id="321" r:id="rId15"/>
    <p:sldId id="322" r:id="rId16"/>
    <p:sldId id="316" r:id="rId17"/>
    <p:sldId id="307" r:id="rId18"/>
    <p:sldId id="317" r:id="rId1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987"/>
    <a:srgbClr val="FE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6CD36DA-B8AE-4113-A7A3-CD6BDC72E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2A6144-81D6-46E5-9E0A-7A27865DCB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50B93-B838-43EB-A184-F67DD6CC2C27}" type="datetimeFigureOut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E3BE90C-E023-4656-8494-3B1AAB539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370B3B-967C-42C9-8394-A11632EFCB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51269-1362-4C43-A3CD-117DF2627F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535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647FD-7C12-4973-A6B2-F6AB035FDCEF}" type="datetimeFigureOut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2DECC-8D5D-4E90-B12B-1DEA4BF8BF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290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D71E04-F362-4DE4-80C1-21B77BF37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1630C9-389F-4A02-B473-8735137D2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EA89AD-6703-4FD2-BAF2-48A049AF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7886-1FAA-4233-8653-A7D8951F6D3C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49D5CE-7AF7-4BA4-B43D-9EBD7FA9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2EEA41-3159-423E-8426-A58EA33F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00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DCADC-02B7-4235-B490-DF605ED3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3FB209-0D13-4C24-83E7-20E8D0C04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AECDD1-E666-47C0-96FD-8E7BF068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0B6-347C-444E-89A2-9A5575821F4A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DADB34-C663-46A2-9DEF-85784D70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79C1CB-F7C8-4D54-842B-507C0B4C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89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CA72390-1789-4F92-9C44-EEAEEEF7B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BA5B0E-E89C-4D89-9F81-CA7A6A33D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2B7375-7B81-4C91-940B-ED4350B5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991-36A4-4D68-B68A-48C16B827734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0E1000-CF7C-4AA4-94F3-F1CAE57B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384C1F-395F-48E0-BE93-A385517A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D71E04-F362-4DE4-80C1-21B77BF37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1630C9-389F-4A02-B473-8735137D2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EA89AD-6703-4FD2-BAF2-48A049AF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7886-1FAA-4233-8653-A7D8951F6D3C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49D5CE-7AF7-4BA4-B43D-9EBD7FA9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2EEA41-3159-423E-8426-A58EA33F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48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D19A4-5CC8-482A-A88F-A20B2208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2419CE-2E88-479E-A328-FEB6E409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5F493D-3A82-4E51-BE4D-B6ABAAAB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5C13-53A6-4EC8-8CDC-5BBDF2092969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70AF52-2402-45DC-9C25-D415334A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FEFF90-70D2-4C2F-BB69-83FA858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9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8CE10D-4FEA-47DA-9769-E5B549B9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6CDFA1-BDB8-423C-ACF2-7ACEBC415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ED5064-6A8B-4528-8276-6C6FC852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D63D-206D-426B-B969-C833A576B531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CEDB4F-D2C0-4175-B104-C6D3EE8D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AA5C04-37D8-4725-B4A0-F859672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32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BDE85-44AD-4C8D-A570-3650F502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E4A331-23A0-4E04-AFB1-034A4CFC8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E911A32-A83F-4AD2-93E5-592BF63FD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5CC455-6B0B-4B1D-87E8-DBE7148E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D321-EA87-4F6A-95E2-2AAC4112A287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27397C-3D27-4681-96B2-0FA78FEA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A5D3CB0-79E2-486C-87F9-D8E5C1E5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95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ECB85-0CE6-483B-9F87-37EA21D4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F7236B-5768-403F-A5BD-28C9D8FA8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7CCCB9F-0D9E-4B35-90E7-42208E8DD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EBBF59-2D52-4DB4-A453-CF5C59216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E2821D-0C1D-44AD-90B9-6C026B7D7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5B4FCFA-2498-4E58-B5AD-C13F365B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3BCE-132C-4283-A792-2BA924E83D1D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A391BCE-C16C-4D30-A492-8325F27B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A43A19D-4052-485D-B5DE-B3254964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69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F433B7-943C-4D6B-969C-33C249D1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E6B79E-DD93-409E-A649-B0377C20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F-1A27-4421-9792-F672E4F2EBBA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E48996-8854-4953-A7B0-2AE89664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B5AB9A6-D49C-4547-ACC8-9E913F26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92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FECC0FB-BE91-46EA-BE1E-E3547A38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8496-38C7-446B-ABB5-86D48A34394A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FFA1244-816A-454A-8727-418277D9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40BEA5-48F6-4E1A-911E-7D214CBE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46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74EA2-3233-47CE-A689-15BC5BE7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A9265E-4613-4188-AEC4-29F33123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44CE8E-B882-406E-95A1-FF5428CC8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257DB9-038C-4207-99E8-20835B31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CFA7-E431-4231-A4B7-1AB70064F05C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048698-C193-4075-8AFB-86E484C8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109D8B-BD07-4A38-A069-718FBF7F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D19A4-5CC8-482A-A88F-A20B2208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2419CE-2E88-479E-A328-FEB6E409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5F493D-3A82-4E51-BE4D-B6ABAAAB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5C13-53A6-4EC8-8CDC-5BBDF2092969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70AF52-2402-45DC-9C25-D415334A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FEFF90-70D2-4C2F-BB69-83FA858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271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49E56-4FC2-487F-905C-FD6C89B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E27F2F1-D745-4CAA-BC43-175CAB8EE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B93843-ACD1-4F84-BB74-94CBD4B7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12038E8-B6F4-4977-9ABF-5112897C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164-357E-46E9-9B60-19641FB4F84E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D89EB7-2481-4F2D-935E-D9766A86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3548BA-DED0-49C7-A087-C1899586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393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BDCADC-02B7-4235-B490-DF605ED3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3FB209-0D13-4C24-83E7-20E8D0C04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AECDD1-E666-47C0-96FD-8E7BF068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80B6-347C-444E-89A2-9A5575821F4A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DADB34-C663-46A2-9DEF-85784D70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79C1CB-F7C8-4D54-842B-507C0B4C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13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CA72390-1789-4F92-9C44-EEAEEEF7B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BA5B0E-E89C-4D89-9F81-CA7A6A33D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2B7375-7B81-4C91-940B-ED4350B5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991-36A4-4D68-B68A-48C16B827734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0E1000-CF7C-4AA4-94F3-F1CAE57B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384C1F-395F-48E0-BE93-A385517A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37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8CE10D-4FEA-47DA-9769-E5B549B9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6CDFA1-BDB8-423C-ACF2-7ACEBC415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ED5064-6A8B-4528-8276-6C6FC852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D63D-206D-426B-B969-C833A576B531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CEDB4F-D2C0-4175-B104-C6D3EE8D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AA5C04-37D8-4725-B4A0-F859672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25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BDE85-44AD-4C8D-A570-3650F502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E4A331-23A0-4E04-AFB1-034A4CFC8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E911A32-A83F-4AD2-93E5-592BF63FD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5CC455-6B0B-4B1D-87E8-DBE7148E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D321-EA87-4F6A-95E2-2AAC4112A287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27397C-3D27-4681-96B2-0FA78FEA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A5D3CB0-79E2-486C-87F9-D8E5C1E5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59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ECB85-0CE6-483B-9F87-37EA21D4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F7236B-5768-403F-A5BD-28C9D8FA8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7CCCB9F-0D9E-4B35-90E7-42208E8DD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EBBF59-2D52-4DB4-A453-CF5C59216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E2821D-0C1D-44AD-90B9-6C026B7D7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5B4FCFA-2498-4E58-B5AD-C13F365B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3BCE-132C-4283-A792-2BA924E83D1D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A391BCE-C16C-4D30-A492-8325F27B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A43A19D-4052-485D-B5DE-B3254964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4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F433B7-943C-4D6B-969C-33C249D1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E6B79E-DD93-409E-A649-B0377C20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F-1A27-4421-9792-F672E4F2EBBA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E48996-8854-4953-A7B0-2AE89664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B5AB9A6-D49C-4547-ACC8-9E913F26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2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FECC0FB-BE91-46EA-BE1E-E3547A38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8496-38C7-446B-ABB5-86D48A34394A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FFA1244-816A-454A-8727-418277D9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40BEA5-48F6-4E1A-911E-7D214CBE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4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74EA2-3233-47CE-A689-15BC5BE7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A9265E-4613-4188-AEC4-29F33123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44CE8E-B882-406E-95A1-FF5428CC8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257DB9-038C-4207-99E8-20835B31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CFA7-E431-4231-A4B7-1AB70064F05C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048698-C193-4075-8AFB-86E484C8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109D8B-BD07-4A38-A069-718FBF7F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49E56-4FC2-487F-905C-FD6C89B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E27F2F1-D745-4CAA-BC43-175CAB8EE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B93843-ACD1-4F84-BB74-94CBD4B7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12038E8-B6F4-4977-9ABF-5112897C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164-357E-46E9-9B60-19641FB4F84E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D89EB7-2481-4F2D-935E-D9766A86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3548BA-DED0-49C7-A087-C1899586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32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A2B3C78-C953-447B-A6BD-C3CC0AA0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9C5BA5-4E57-4EFE-A2E5-441FBA393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BFE7DC-BF83-4C42-823A-D1DBA5C63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A248-B5FE-4C92-BD29-C052347E76EC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7C65F7-CAC4-4891-AAA9-D80DEFE48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5F4850-F5EF-416C-B28F-8765F6FC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3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A2B3C78-C953-447B-A6BD-C3CC0AA0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9C5BA5-4E57-4EFE-A2E5-441FBA393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BFE7DC-BF83-4C42-823A-D1DBA5C63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A248-B5FE-4C92-BD29-C052347E76EC}" type="datetime1">
              <a:rPr lang="zh-TW" altLang="en-US" smtClean="0"/>
              <a:t>2024/8/21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7C65F7-CAC4-4891-AAA9-D80DEFE48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5F4850-F5EF-416C-B28F-8765F6FC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BE716-D756-4D91-A931-6160C75FCD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6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3901" y="730244"/>
            <a:ext cx="6127751" cy="952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723900" y="5690957"/>
            <a:ext cx="6127751" cy="952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653164" y="982303"/>
            <a:ext cx="7755128" cy="260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5333" b="1" dirty="0">
                <a:solidFill>
                  <a:srgbClr val="2E48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AI+</a:t>
            </a:r>
            <a:r>
              <a:rPr lang="zh-TW" altLang="en-US" sz="5333" b="1" dirty="0">
                <a:solidFill>
                  <a:srgbClr val="2E48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新銳選拔賽</a:t>
            </a:r>
            <a:endParaRPr lang="en-US" altLang="zh-TW" sz="5333" b="1" dirty="0">
              <a:solidFill>
                <a:srgbClr val="2E48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TW" altLang="en-US" sz="8000" b="1" dirty="0">
                <a:solidFill>
                  <a:srgbClr val="2E48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團隊決審簡報</a:t>
            </a:r>
            <a:endParaRPr lang="zh-CN" altLang="en-US" sz="8000" b="1" dirty="0">
              <a:solidFill>
                <a:srgbClr val="2E486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23901" y="4599711"/>
            <a:ext cx="6127751" cy="6351"/>
          </a:xfrm>
          <a:prstGeom prst="line">
            <a:avLst/>
          </a:prstGeom>
          <a:ln w="15875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" y="5002881"/>
            <a:ext cx="604009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33" b="1" spc="-13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團隊名稱：</a:t>
            </a:r>
            <a:r>
              <a:rPr lang="en-US" altLang="zh-TW" sz="2133" b="1" spc="-13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XXX</a:t>
            </a:r>
            <a:r>
              <a:rPr lang="zh-TW" altLang="en-US" sz="2133" b="1" spc="-13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公司</a:t>
            </a:r>
            <a:endParaRPr lang="zh-CN" altLang="en-US" sz="2133" b="1" spc="-13" dirty="0">
              <a:solidFill>
                <a:srgbClr val="23232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796" y="6054626"/>
            <a:ext cx="307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數位發展部數位產業署</a:t>
            </a:r>
            <a:endParaRPr lang="en-US" altLang="zh-TW" sz="1400" dirty="0">
              <a:solidFill>
                <a:srgbClr val="23232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4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AI</a:t>
            </a:r>
            <a:r>
              <a:rPr lang="zh-TW" altLang="en-US" sz="14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智慧應用服務環境發展推動計畫</a:t>
            </a:r>
            <a:endParaRPr lang="zh-CN" altLang="en-US" sz="1400" dirty="0">
              <a:solidFill>
                <a:srgbClr val="23232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61273" y="695875"/>
            <a:ext cx="3785660" cy="3785660"/>
          </a:xfrm>
          <a:prstGeom prst="ellipse">
            <a:avLst/>
          </a:prstGeom>
          <a:noFill/>
          <a:ln w="9525"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26" name="Picture 2" descr="S:\U化智慧產業服務中心\工業局_AI推動計畫\計畫LOGO\計畫LOGO(AI人頭)\AI計畫logo_201905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287"/>
          <a:stretch/>
        </p:blipFill>
        <p:spPr bwMode="auto">
          <a:xfrm>
            <a:off x="8459879" y="1569752"/>
            <a:ext cx="2188444" cy="20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CF0E221-6A8C-4240-A254-938DC72333A6}"/>
              </a:ext>
            </a:extLst>
          </p:cNvPr>
          <p:cNvSpPr txBox="1"/>
          <p:nvPr/>
        </p:nvSpPr>
        <p:spPr>
          <a:xfrm>
            <a:off x="653164" y="3734098"/>
            <a:ext cx="258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2E4860"/>
                </a:solidFill>
                <a:latin typeface="思源黑體 TW" panose="020B0500000000000000" pitchFamily="34" charset="-120"/>
                <a:ea typeface="思源黑體 TW" panose="020B0500000000000000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solidFill>
                  <a:srgbClr val="2E4860"/>
                </a:solidFill>
                <a:latin typeface="思源黑體 TW" panose="020B0500000000000000" pitchFamily="34" charset="-120"/>
                <a:ea typeface="思源黑體 TW" panose="020B0500000000000000" pitchFamily="34" charset="-120"/>
                <a:cs typeface="Arial" panose="020B0604020202020204" pitchFamily="34" charset="0"/>
              </a:rPr>
              <a:t>提案題目</a:t>
            </a:r>
            <a:r>
              <a:rPr lang="en-US" altLang="zh-TW" sz="3600" b="1" dirty="0">
                <a:solidFill>
                  <a:srgbClr val="2E4860"/>
                </a:solidFill>
                <a:latin typeface="思源黑體 TW" panose="020B0500000000000000" pitchFamily="34" charset="-120"/>
                <a:ea typeface="思源黑體 TW" panose="020B0500000000000000" pitchFamily="34" charset="-120"/>
                <a:cs typeface="Arial" panose="020B0604020202020204" pitchFamily="34" charset="0"/>
              </a:rPr>
              <a:t>)</a:t>
            </a:r>
            <a:endParaRPr lang="zh-CN" altLang="en-US" sz="1200" b="1" dirty="0">
              <a:solidFill>
                <a:srgbClr val="2E4860"/>
              </a:solidFill>
              <a:latin typeface="思源黑體 TW" panose="020B0500000000000000" pitchFamily="34" charset="-120"/>
              <a:ea typeface="思源黑體 TW" panose="020B05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3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2FE801-731E-435E-880E-67F5D0F03E08}"/>
              </a:ext>
            </a:extLst>
          </p:cNvPr>
          <p:cNvSpPr/>
          <p:nvPr/>
        </p:nvSpPr>
        <p:spPr>
          <a:xfrm>
            <a:off x="4567377" y="205536"/>
            <a:ext cx="3057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六、實際導入成果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0D88D88-4580-49C6-BE7E-C7F6A26E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B54157-2606-45DB-9A36-C8D0ECEB89F8}"/>
              </a:ext>
            </a:extLst>
          </p:cNvPr>
          <p:cNvSpPr/>
          <p:nvPr/>
        </p:nvSpPr>
        <p:spPr>
          <a:xfrm>
            <a:off x="1869346" y="840154"/>
            <a:ext cx="9342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330">
              <a:spcAft>
                <a:spcPts val="0"/>
              </a:spcAft>
            </a:pP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詳細說明此次實際執行產出之解決方案，其是否能成為具競爭力的產品、服務，並說明未來擴散性等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zh-TW" sz="20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28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2FE801-731E-435E-880E-67F5D0F03E08}"/>
              </a:ext>
            </a:extLst>
          </p:cNvPr>
          <p:cNvSpPr/>
          <p:nvPr/>
        </p:nvSpPr>
        <p:spPr>
          <a:xfrm>
            <a:off x="4208305" y="20083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七、驗證項目達成情形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0D88D88-4580-49C6-BE7E-C7F6A26E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0C4D196-4731-488D-BBC2-0FF6E27DC5CD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204792B-4F17-409D-ACE5-F25951EC6405}"/>
              </a:ext>
            </a:extLst>
          </p:cNvPr>
          <p:cNvSpPr/>
          <p:nvPr/>
        </p:nvSpPr>
        <p:spPr>
          <a:xfrm>
            <a:off x="2412949" y="666357"/>
            <a:ext cx="7366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依據與需求業者最終確認的驗證項目，說明達成率及達成情形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DAD3E4C-F9DE-4F66-A89B-DD4B902DB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49583"/>
              </p:ext>
            </p:extLst>
          </p:nvPr>
        </p:nvGraphicFramePr>
        <p:xfrm>
          <a:off x="517794" y="1314279"/>
          <a:ext cx="11109330" cy="504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245">
                  <a:extLst>
                    <a:ext uri="{9D8B030D-6E8A-4147-A177-3AD203B41FA5}">
                      <a16:colId xmlns:a16="http://schemas.microsoft.com/office/drawing/2014/main" val="3658745446"/>
                    </a:ext>
                  </a:extLst>
                </a:gridCol>
                <a:gridCol w="2074217">
                  <a:extLst>
                    <a:ext uri="{9D8B030D-6E8A-4147-A177-3AD203B41FA5}">
                      <a16:colId xmlns:a16="http://schemas.microsoft.com/office/drawing/2014/main" val="3680154011"/>
                    </a:ext>
                  </a:extLst>
                </a:gridCol>
                <a:gridCol w="2074217">
                  <a:extLst>
                    <a:ext uri="{9D8B030D-6E8A-4147-A177-3AD203B41FA5}">
                      <a16:colId xmlns:a16="http://schemas.microsoft.com/office/drawing/2014/main" val="1987864352"/>
                    </a:ext>
                  </a:extLst>
                </a:gridCol>
                <a:gridCol w="2074217">
                  <a:extLst>
                    <a:ext uri="{9D8B030D-6E8A-4147-A177-3AD203B41FA5}">
                      <a16:colId xmlns:a16="http://schemas.microsoft.com/office/drawing/2014/main" val="1378188586"/>
                    </a:ext>
                  </a:extLst>
                </a:gridCol>
                <a:gridCol w="2074217">
                  <a:extLst>
                    <a:ext uri="{9D8B030D-6E8A-4147-A177-3AD203B41FA5}">
                      <a16:colId xmlns:a16="http://schemas.microsoft.com/office/drawing/2014/main" val="305149392"/>
                    </a:ext>
                  </a:extLst>
                </a:gridCol>
                <a:gridCol w="2074217">
                  <a:extLst>
                    <a:ext uri="{9D8B030D-6E8A-4147-A177-3AD203B41FA5}">
                      <a16:colId xmlns:a16="http://schemas.microsoft.com/office/drawing/2014/main" val="2235566085"/>
                    </a:ext>
                  </a:extLst>
                </a:gridCol>
              </a:tblGrid>
              <a:tr h="491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思源黑體 TW Light" panose="020B0300000000000000" pitchFamily="34" charset="-120"/>
                          <a:ea typeface="思源黑體 TW" panose="020B0500000000000000"/>
                        </a:rPr>
                        <a:t>項目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a typeface="思源黑體 TW" panose="020B0500000000000000"/>
                        </a:rPr>
                        <a:t>驗證指標一</a:t>
                      </a:r>
                      <a:endParaRPr lang="zh-TW" altLang="en-US" dirty="0">
                        <a:latin typeface="思源黑體 TW Light" panose="020B0300000000000000" pitchFamily="34" charset="-120"/>
                        <a:ea typeface="思源黑體 TW" panose="020B050000000000000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a typeface="思源黑體 TW" panose="020B0500000000000000"/>
                        </a:rPr>
                        <a:t>驗證指標二</a:t>
                      </a:r>
                      <a:endParaRPr lang="zh-TW" altLang="en-US" dirty="0">
                        <a:latin typeface="思源黑體 TW Light" panose="020B0300000000000000" pitchFamily="34" charset="-120"/>
                        <a:ea typeface="思源黑體 TW" panose="020B050000000000000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a typeface="思源黑體 TW" panose="020B0500000000000000"/>
                        </a:rPr>
                        <a:t>驗證指標三</a:t>
                      </a:r>
                      <a:endParaRPr lang="zh-TW" altLang="en-US" dirty="0">
                        <a:latin typeface="思源黑體 TW Light" panose="020B0300000000000000" pitchFamily="34" charset="-120"/>
                        <a:ea typeface="思源黑體 TW" panose="020B050000000000000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a typeface="思源黑體 TW" panose="020B0500000000000000"/>
                        </a:rPr>
                        <a:t>驗證指標四</a:t>
                      </a:r>
                      <a:endParaRPr lang="zh-TW" altLang="en-US" dirty="0">
                        <a:latin typeface="思源黑體 TW Light" panose="020B0300000000000000" pitchFamily="34" charset="-120"/>
                        <a:ea typeface="思源黑體 TW" panose="020B050000000000000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a typeface="思源黑體 TW" panose="020B0500000000000000"/>
                        </a:rPr>
                        <a:t>驗證指標五</a:t>
                      </a:r>
                      <a:endParaRPr lang="zh-TW" altLang="en-US" dirty="0">
                        <a:latin typeface="思源黑體 TW Light" panose="020B0300000000000000" pitchFamily="34" charset="-120"/>
                        <a:ea typeface="思源黑體 TW" panose="020B050000000000000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66264"/>
                  </a:ext>
                </a:extLst>
              </a:tr>
              <a:tr h="28734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思源黑體 TW" panose="020B0500000000000000"/>
                          <a:cs typeface="+mn-cs"/>
                        </a:rPr>
                        <a:t>說明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ea typeface="思源黑體 TW" panose="020B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ea typeface="思源黑體 TW" panose="020B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ea typeface="思源黑體 TW" panose="020B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ea typeface="思源黑體 TW" panose="020B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ea typeface="思源黑體 TW" panose="020B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50814"/>
                  </a:ext>
                </a:extLst>
              </a:tr>
              <a:tr h="16773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思源黑體 TW" panose="020B0500000000000000"/>
                          <a:cs typeface="+mn-cs"/>
                        </a:rPr>
                        <a:t>達成值及情形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ea typeface="思源黑體 TW" panose="020B0500000000000000"/>
                        </a:rPr>
                        <a:t>達成率：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ea typeface="思源黑體 TW" panose="020B0500000000000000"/>
                        </a:rPr>
                        <a:t>達成率：</a:t>
                      </a:r>
                    </a:p>
                    <a:p>
                      <a:endParaRPr lang="zh-TW" altLang="en-US" dirty="0">
                        <a:ea typeface="思源黑體 TW" panose="020B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ea typeface="思源黑體 TW" panose="020B0500000000000000"/>
                        </a:rPr>
                        <a:t>達成率：</a:t>
                      </a:r>
                    </a:p>
                    <a:p>
                      <a:endParaRPr lang="zh-TW" altLang="en-US" dirty="0">
                        <a:ea typeface="思源黑體 TW" panose="020B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ea typeface="思源黑體 TW" panose="020B0500000000000000"/>
                        </a:rPr>
                        <a:t>達成率：</a:t>
                      </a:r>
                    </a:p>
                    <a:p>
                      <a:endParaRPr lang="zh-TW" altLang="en-US" dirty="0">
                        <a:ea typeface="思源黑體 TW" panose="020B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ea typeface="思源黑體 TW" panose="020B0500000000000000"/>
                        </a:rPr>
                        <a:t>達成率：</a:t>
                      </a:r>
                    </a:p>
                    <a:p>
                      <a:endParaRPr lang="zh-TW" altLang="en-US" dirty="0">
                        <a:ea typeface="思源黑體 TW" panose="020B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8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72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AF94D15-8CA4-4146-9CE3-3382D483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5063E3-6678-40D1-8629-38D005CA1C61}"/>
              </a:ext>
            </a:extLst>
          </p:cNvPr>
          <p:cNvSpPr/>
          <p:nvPr/>
        </p:nvSpPr>
        <p:spPr>
          <a:xfrm>
            <a:off x="4554719" y="22571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TW" altLang="en-US" sz="2800" b="1" dirty="0">
                <a:ea typeface="思源黑體 TW" panose="020B0500000000000000" pitchFamily="34" charset="-120"/>
              </a:rPr>
              <a:t>八、亮點說明</a:t>
            </a:r>
            <a:endParaRPr lang="zh-TW" altLang="zh-TW" sz="2800" b="1" dirty="0">
              <a:ea typeface="思源黑體 TW" panose="020B0500000000000000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12EDC8-7527-4D88-9E94-93083AB0E239}"/>
              </a:ext>
            </a:extLst>
          </p:cNvPr>
          <p:cNvSpPr/>
          <p:nvPr/>
        </p:nvSpPr>
        <p:spPr>
          <a:xfrm>
            <a:off x="2667000" y="728478"/>
            <a:ext cx="765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請列點說明此解決方案亮點內容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b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如：</a:t>
            </a:r>
            <a:r>
              <a:rPr lang="zh-TW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本次計畫完成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</a:t>
            </a:r>
            <a:r>
              <a:rPr lang="zh-TW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系統開發，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AOI 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工程師工時達 </a:t>
            </a:r>
            <a:r>
              <a:rPr lang="en-US" altLang="zh-TW" sz="200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80%)</a:t>
            </a:r>
            <a:endParaRPr lang="zh-TW" altLang="zh-TW" sz="20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8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561615B-0F71-4085-8D31-001A545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25CC18-2A4A-4EE2-91EB-A0FD577F9FA7}"/>
              </a:ext>
            </a:extLst>
          </p:cNvPr>
          <p:cNvSpPr/>
          <p:nvPr/>
        </p:nvSpPr>
        <p:spPr>
          <a:xfrm>
            <a:off x="3056729" y="272534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ea typeface="思源黑體 TW" panose="020B0500000000000000" pitchFamily="34" charset="-120"/>
              </a:rPr>
              <a:t>九、	未來預計導入之目標市場與行銷計畫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52CEC9-CEC0-403B-A2A3-B02418EB7744}"/>
              </a:ext>
            </a:extLst>
          </p:cNvPr>
          <p:cNvSpPr/>
          <p:nvPr/>
        </p:nvSpPr>
        <p:spPr>
          <a:xfrm>
            <a:off x="2375994" y="890174"/>
            <a:ext cx="8228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如後續與需求業者延伸合作應用、預計導入之目標市場與行銷計畫、後續營運規劃、業務的推展策略與實施方式等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03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2E55F2-7670-4258-974E-A4B1EC72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80E28D7-7FF2-4ED3-9B20-C97D9AAC8C13}"/>
              </a:ext>
            </a:extLst>
          </p:cNvPr>
          <p:cNvSpPr txBox="1"/>
          <p:nvPr/>
        </p:nvSpPr>
        <p:spPr>
          <a:xfrm>
            <a:off x="2445026" y="2434252"/>
            <a:ext cx="756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kern="0" dirty="0">
                <a:solidFill>
                  <a:srgbClr val="002746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附　件</a:t>
            </a:r>
            <a:endParaRPr lang="en-US" altLang="zh-TW" sz="5400" b="1" kern="0" dirty="0">
              <a:solidFill>
                <a:srgbClr val="002746"/>
              </a:solidFill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476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2FE801-731E-435E-880E-67F5D0F03E08}"/>
              </a:ext>
            </a:extLst>
          </p:cNvPr>
          <p:cNvSpPr/>
          <p:nvPr/>
        </p:nvSpPr>
        <p:spPr>
          <a:xfrm>
            <a:off x="1973999" y="93133"/>
            <a:ext cx="86228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Microsoft YaHei" panose="020B0503020204020204" pitchFamily="34" charset="-122"/>
                <a:ea typeface="思源黑體 TW" panose="020B0500000000000000"/>
              </a:rPr>
              <a:t>一、團隊參賽基本資料 </a:t>
            </a:r>
            <a:r>
              <a:rPr lang="en-US" altLang="zh-TW" sz="2800" b="1" dirty="0">
                <a:latin typeface="Microsoft YaHei" panose="020B0503020204020204" pitchFamily="34" charset="-122"/>
                <a:ea typeface="思源黑體 TW" panose="020B0500000000000000"/>
              </a:rPr>
              <a:t>(</a:t>
            </a:r>
            <a:r>
              <a:rPr lang="zh-TW" altLang="en-US" sz="2800" b="1" dirty="0">
                <a:latin typeface="Microsoft YaHei" panose="020B0503020204020204" pitchFamily="34" charset="-122"/>
                <a:ea typeface="思源黑體 TW" panose="020B0500000000000000"/>
              </a:rPr>
              <a:t>依單位類別</a:t>
            </a:r>
            <a:r>
              <a:rPr lang="en-US" altLang="zh-TW" sz="2800" b="1" dirty="0">
                <a:latin typeface="Microsoft YaHei" panose="020B0503020204020204" pitchFamily="34" charset="-122"/>
                <a:ea typeface="思源黑體 TW" panose="020B0500000000000000"/>
              </a:rPr>
              <a:t>, </a:t>
            </a:r>
            <a:r>
              <a:rPr lang="zh-TW" altLang="en-US" sz="2800" b="1" dirty="0">
                <a:latin typeface="Microsoft YaHei" panose="020B0503020204020204" pitchFamily="34" charset="-122"/>
                <a:ea typeface="思源黑體 TW" panose="020B0500000000000000"/>
              </a:rPr>
              <a:t>與下頁擇一填寫</a:t>
            </a:r>
            <a:r>
              <a:rPr lang="en-US" altLang="zh-TW" sz="2800" b="1" dirty="0">
                <a:latin typeface="Microsoft YaHei" panose="020B0503020204020204" pitchFamily="34" charset="-122"/>
                <a:ea typeface="思源黑體 TW" panose="020B0500000000000000"/>
              </a:rPr>
              <a:t>)</a:t>
            </a:r>
          </a:p>
          <a:p>
            <a:pPr algn="ctr"/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思源黑體 TW" panose="020B0500000000000000"/>
              </a:rPr>
              <a:t>1. AI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思源黑體 TW" panose="020B0500000000000000"/>
              </a:rPr>
              <a:t>新創業者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思源黑體 TW" panose="020B0500000000000000"/>
            </a:endParaRPr>
          </a:p>
          <a:p>
            <a:pPr algn="ctr"/>
            <a:endParaRPr lang="en-US" altLang="zh-TW" sz="2800" b="1" dirty="0">
              <a:solidFill>
                <a:schemeClr val="tx2"/>
              </a:solidFill>
              <a:ea typeface="思源黑體 TW" panose="020B050000000000000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D266674-9D51-4AC9-8BCE-C00A8E916201}"/>
              </a:ext>
            </a:extLst>
          </p:cNvPr>
          <p:cNvSpPr txBox="1"/>
          <p:nvPr/>
        </p:nvSpPr>
        <p:spPr>
          <a:xfrm>
            <a:off x="8251958" y="6356352"/>
            <a:ext cx="27412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24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2AE2F64-D0FA-4923-A537-1DCB42599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90654"/>
              </p:ext>
            </p:extLst>
          </p:nvPr>
        </p:nvGraphicFramePr>
        <p:xfrm>
          <a:off x="182354" y="1182266"/>
          <a:ext cx="11827291" cy="558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775">
                  <a:extLst>
                    <a:ext uri="{9D8B030D-6E8A-4147-A177-3AD203B41FA5}">
                      <a16:colId xmlns:a16="http://schemas.microsoft.com/office/drawing/2014/main" val="861333693"/>
                    </a:ext>
                  </a:extLst>
                </a:gridCol>
                <a:gridCol w="3153944">
                  <a:extLst>
                    <a:ext uri="{9D8B030D-6E8A-4147-A177-3AD203B41FA5}">
                      <a16:colId xmlns:a16="http://schemas.microsoft.com/office/drawing/2014/main" val="4152968260"/>
                    </a:ext>
                  </a:extLst>
                </a:gridCol>
                <a:gridCol w="2086203">
                  <a:extLst>
                    <a:ext uri="{9D8B030D-6E8A-4147-A177-3AD203B41FA5}">
                      <a16:colId xmlns:a16="http://schemas.microsoft.com/office/drawing/2014/main" val="1525014793"/>
                    </a:ext>
                  </a:extLst>
                </a:gridCol>
                <a:gridCol w="3170369">
                  <a:extLst>
                    <a:ext uri="{9D8B030D-6E8A-4147-A177-3AD203B41FA5}">
                      <a16:colId xmlns:a16="http://schemas.microsoft.com/office/drawing/2014/main" val="214515311"/>
                    </a:ext>
                  </a:extLst>
                </a:gridCol>
              </a:tblGrid>
              <a:tr h="4399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公司名稱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259006"/>
                  </a:ext>
                </a:extLst>
              </a:tr>
              <a:tr h="4399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負責人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651024966"/>
                  </a:ext>
                </a:extLst>
              </a:tr>
              <a:tr h="4399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統一編號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核准設立日期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民國       年      月      日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354122385"/>
                  </a:ext>
                </a:extLst>
              </a:tr>
              <a:tr h="4399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投資階段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實收資本額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rgbClr val="F879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元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879089336"/>
                  </a:ext>
                </a:extLst>
              </a:tr>
              <a:tr h="3856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公司主要產品或服務項目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37390"/>
                  </a:ext>
                </a:extLst>
              </a:tr>
              <a:tr h="125420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公司是否設有海外據點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□否，沒有設置海外據點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gridSpan="2">
                  <a:txBody>
                    <a:bodyPr/>
                    <a:lstStyle/>
                    <a:p>
                      <a:pPr marL="266700" indent="-266700" algn="l" fontAlgn="t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□有，於下列地區設置海外據點</a:t>
                      </a:r>
                      <a:r>
                        <a:rPr lang="en-US" altLang="zh-TW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可複選</a:t>
                      </a:r>
                      <a:r>
                        <a:rPr lang="en-US" altLang="zh-TW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：</a:t>
                      </a:r>
                      <a:b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b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□大陸地區 □東南亞 □歐洲 □美洲</a:t>
                      </a:r>
                      <a:b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□日韓 □澳洲 □其他：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251657"/>
                  </a:ext>
                </a:extLst>
              </a:tr>
              <a:tr h="34566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出題廠商名稱</a:t>
                      </a: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導入場域名稱</a:t>
                      </a:r>
                    </a:p>
                  </a:txBody>
                  <a:tcPr marL="8467" marR="8467" marT="8467" marB="0">
                    <a:solidFill>
                      <a:srgbClr val="F8798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8467" marR="8467" marT="8467" marB="0"/>
                </a:tc>
                <a:extLst>
                  <a:ext uri="{0D108BD9-81ED-4DB2-BD59-A6C34878D82A}">
                    <a16:rowId xmlns:a16="http://schemas.microsoft.com/office/drawing/2014/main" val="1077248195"/>
                  </a:ext>
                </a:extLst>
              </a:tr>
              <a:tr h="11522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團隊參賽能量說明</a:t>
                      </a:r>
                      <a:endParaRPr lang="en-US" altLang="zh-TW" sz="2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endParaRPr lang="en-US" altLang="zh-TW" sz="2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（條列過去與業界合作實績、主要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AI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應用產品或服務與應用案例、曾執行之政府專案、曾獲獎勵獲補助等）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37912840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3D2E8A-8D1D-4535-8379-EC9E4108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72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2FE801-731E-435E-880E-67F5D0F03E08}"/>
              </a:ext>
            </a:extLst>
          </p:cNvPr>
          <p:cNvSpPr/>
          <p:nvPr/>
        </p:nvSpPr>
        <p:spPr>
          <a:xfrm>
            <a:off x="2073147" y="148617"/>
            <a:ext cx="86228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Microsoft YaHei" panose="020B0503020204020204" pitchFamily="34" charset="-122"/>
                <a:ea typeface="思源黑體 TW" panose="020B0500000000000000"/>
              </a:rPr>
              <a:t>一、團隊參賽基本資料 </a:t>
            </a:r>
            <a:r>
              <a:rPr lang="en-US" altLang="zh-TW" sz="2800" b="1" dirty="0">
                <a:latin typeface="Microsoft YaHei" panose="020B0503020204020204" pitchFamily="34" charset="-122"/>
                <a:ea typeface="思源黑體 TW" panose="020B0500000000000000"/>
              </a:rPr>
              <a:t>(</a:t>
            </a:r>
            <a:r>
              <a:rPr lang="zh-TW" altLang="en-US" sz="2800" b="1" dirty="0">
                <a:latin typeface="Microsoft YaHei" panose="020B0503020204020204" pitchFamily="34" charset="-122"/>
                <a:ea typeface="思源黑體 TW" panose="020B0500000000000000"/>
              </a:rPr>
              <a:t>依單位類別</a:t>
            </a:r>
            <a:r>
              <a:rPr lang="en-US" altLang="zh-TW" sz="2800" b="1" dirty="0">
                <a:latin typeface="Microsoft YaHei" panose="020B0503020204020204" pitchFamily="34" charset="-122"/>
                <a:ea typeface="思源黑體 TW" panose="020B0500000000000000"/>
              </a:rPr>
              <a:t>, </a:t>
            </a:r>
            <a:r>
              <a:rPr lang="zh-TW" altLang="en-US" sz="2800" b="1" dirty="0">
                <a:latin typeface="Microsoft YaHei" panose="020B0503020204020204" pitchFamily="34" charset="-122"/>
                <a:ea typeface="思源黑體 TW" panose="020B0500000000000000"/>
              </a:rPr>
              <a:t>與下頁擇一填寫</a:t>
            </a:r>
            <a:r>
              <a:rPr lang="en-US" altLang="zh-TW" sz="2800" b="1" dirty="0">
                <a:latin typeface="Microsoft YaHei" panose="020B0503020204020204" pitchFamily="34" charset="-122"/>
                <a:ea typeface="思源黑體 TW" panose="020B0500000000000000"/>
              </a:rPr>
              <a:t>)</a:t>
            </a:r>
          </a:p>
          <a:p>
            <a:pPr algn="ctr"/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思源黑體 TW" panose="020B0500000000000000"/>
              </a:rPr>
              <a:t>2.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思源黑體 TW" panose="020B0500000000000000"/>
              </a:rPr>
              <a:t>校園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思源黑體 TW" panose="020B0500000000000000"/>
              </a:rPr>
              <a:t>AI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思源黑體 TW" panose="020B0500000000000000"/>
              </a:rPr>
              <a:t>研究中心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思源黑體 TW" panose="020B0500000000000000"/>
            </a:endParaRPr>
          </a:p>
          <a:p>
            <a:pPr algn="ctr"/>
            <a:endParaRPr lang="en-US" altLang="zh-TW" sz="2800" b="1" dirty="0">
              <a:solidFill>
                <a:schemeClr val="tx2"/>
              </a:solidFill>
              <a:ea typeface="思源黑體 TW" panose="020B050000000000000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D266674-9D51-4AC9-8BCE-C00A8E916201}"/>
              </a:ext>
            </a:extLst>
          </p:cNvPr>
          <p:cNvSpPr txBox="1"/>
          <p:nvPr/>
        </p:nvSpPr>
        <p:spPr>
          <a:xfrm>
            <a:off x="8251958" y="6356352"/>
            <a:ext cx="27412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24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2AE2F64-D0FA-4923-A537-1DCB42599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75755"/>
              </p:ext>
            </p:extLst>
          </p:nvPr>
        </p:nvGraphicFramePr>
        <p:xfrm>
          <a:off x="182354" y="1206097"/>
          <a:ext cx="11827291" cy="5503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775">
                  <a:extLst>
                    <a:ext uri="{9D8B030D-6E8A-4147-A177-3AD203B41FA5}">
                      <a16:colId xmlns:a16="http://schemas.microsoft.com/office/drawing/2014/main" val="861333693"/>
                    </a:ext>
                  </a:extLst>
                </a:gridCol>
                <a:gridCol w="3153944">
                  <a:extLst>
                    <a:ext uri="{9D8B030D-6E8A-4147-A177-3AD203B41FA5}">
                      <a16:colId xmlns:a16="http://schemas.microsoft.com/office/drawing/2014/main" val="4152968260"/>
                    </a:ext>
                  </a:extLst>
                </a:gridCol>
                <a:gridCol w="2086203">
                  <a:extLst>
                    <a:ext uri="{9D8B030D-6E8A-4147-A177-3AD203B41FA5}">
                      <a16:colId xmlns:a16="http://schemas.microsoft.com/office/drawing/2014/main" val="1525014793"/>
                    </a:ext>
                  </a:extLst>
                </a:gridCol>
                <a:gridCol w="3170369">
                  <a:extLst>
                    <a:ext uri="{9D8B030D-6E8A-4147-A177-3AD203B41FA5}">
                      <a16:colId xmlns:a16="http://schemas.microsoft.com/office/drawing/2014/main" val="214515311"/>
                    </a:ext>
                  </a:extLst>
                </a:gridCol>
              </a:tblGrid>
              <a:tr h="5405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學校名稱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259006"/>
                  </a:ext>
                </a:extLst>
              </a:tr>
              <a:tr h="55642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研究中心名稱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92625"/>
                  </a:ext>
                </a:extLst>
              </a:tr>
              <a:tr h="5405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單位網站網址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971185"/>
                  </a:ext>
                </a:extLst>
              </a:tr>
              <a:tr h="5405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單位負責人</a:t>
                      </a: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2651024966"/>
                  </a:ext>
                </a:extLst>
              </a:tr>
              <a:tr h="54052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統一編號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核准設立日期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民國       年      月      日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1354122385"/>
                  </a:ext>
                </a:extLst>
              </a:tr>
              <a:tr h="4737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主要技術</a:t>
                      </a:r>
                      <a:r>
                        <a:rPr lang="en-US" altLang="zh-TW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研發項目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37390"/>
                  </a:ext>
                </a:extLst>
              </a:tr>
              <a:tr h="4737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出題廠商名稱</a:t>
                      </a: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導入場域名稱</a:t>
                      </a:r>
                      <a:endParaRPr lang="zh-TW" altLang="en-US" dirty="0"/>
                    </a:p>
                  </a:txBody>
                  <a:tcPr marL="8467" marR="8467" marT="8467" marB="0" anchor="ctr">
                    <a:solidFill>
                      <a:srgbClr val="F8798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3109187255"/>
                  </a:ext>
                </a:extLst>
              </a:tr>
              <a:tr h="17206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團隊參賽能量說明</a:t>
                      </a:r>
                      <a:endParaRPr lang="en-US" altLang="zh-TW" sz="2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endParaRPr lang="en-US" altLang="zh-TW" sz="2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（條列過去與業界合作實績、主要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AI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應用產品或服務與應用案例、曾執行之政府專案、曾獲獎勵獲補助等）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rgbClr val="FEF0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8467" marR="8467" marT="8467" marB="0" anchor="ctr"/>
                </a:tc>
                <a:extLst>
                  <a:ext uri="{0D108BD9-81ED-4DB2-BD59-A6C34878D82A}">
                    <a16:rowId xmlns:a16="http://schemas.microsoft.com/office/drawing/2014/main" val="37912840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109B21-A544-482A-A87B-6B30BE22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87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2FE801-731E-435E-880E-67F5D0F03E08}"/>
              </a:ext>
            </a:extLst>
          </p:cNvPr>
          <p:cNvSpPr/>
          <p:nvPr/>
        </p:nvSpPr>
        <p:spPr>
          <a:xfrm>
            <a:off x="2399675" y="26866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思源黑體 TW" panose="020B0500000000000000"/>
              </a:rPr>
              <a:t>二、團隊成員資料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73EB21C-4254-415A-95B3-512CB2935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31494"/>
              </p:ext>
            </p:extLst>
          </p:nvPr>
        </p:nvGraphicFramePr>
        <p:xfrm>
          <a:off x="1116600" y="1058075"/>
          <a:ext cx="10212238" cy="502028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5448">
                  <a:extLst>
                    <a:ext uri="{9D8B030D-6E8A-4147-A177-3AD203B41FA5}">
                      <a16:colId xmlns:a16="http://schemas.microsoft.com/office/drawing/2014/main" val="668192104"/>
                    </a:ext>
                  </a:extLst>
                </a:gridCol>
                <a:gridCol w="1208209">
                  <a:extLst>
                    <a:ext uri="{9D8B030D-6E8A-4147-A177-3AD203B41FA5}">
                      <a16:colId xmlns:a16="http://schemas.microsoft.com/office/drawing/2014/main" val="1092725764"/>
                    </a:ext>
                  </a:extLst>
                </a:gridCol>
                <a:gridCol w="1208209">
                  <a:extLst>
                    <a:ext uri="{9D8B030D-6E8A-4147-A177-3AD203B41FA5}">
                      <a16:colId xmlns:a16="http://schemas.microsoft.com/office/drawing/2014/main" val="1750252961"/>
                    </a:ext>
                  </a:extLst>
                </a:gridCol>
                <a:gridCol w="1157866">
                  <a:extLst>
                    <a:ext uri="{9D8B030D-6E8A-4147-A177-3AD203B41FA5}">
                      <a16:colId xmlns:a16="http://schemas.microsoft.com/office/drawing/2014/main" val="201573413"/>
                    </a:ext>
                  </a:extLst>
                </a:gridCol>
                <a:gridCol w="1147079">
                  <a:extLst>
                    <a:ext uri="{9D8B030D-6E8A-4147-A177-3AD203B41FA5}">
                      <a16:colId xmlns:a16="http://schemas.microsoft.com/office/drawing/2014/main" val="2998915623"/>
                    </a:ext>
                  </a:extLst>
                </a:gridCol>
                <a:gridCol w="1147079">
                  <a:extLst>
                    <a:ext uri="{9D8B030D-6E8A-4147-A177-3AD203B41FA5}">
                      <a16:colId xmlns:a16="http://schemas.microsoft.com/office/drawing/2014/main" val="2767386713"/>
                    </a:ext>
                  </a:extLst>
                </a:gridCol>
                <a:gridCol w="1147079">
                  <a:extLst>
                    <a:ext uri="{9D8B030D-6E8A-4147-A177-3AD203B41FA5}">
                      <a16:colId xmlns:a16="http://schemas.microsoft.com/office/drawing/2014/main" val="2397714426"/>
                    </a:ext>
                  </a:extLst>
                </a:gridCol>
                <a:gridCol w="1357436">
                  <a:extLst>
                    <a:ext uri="{9D8B030D-6E8A-4147-A177-3AD203B41FA5}">
                      <a16:colId xmlns:a16="http://schemas.microsoft.com/office/drawing/2014/main" val="1184352393"/>
                    </a:ext>
                  </a:extLst>
                </a:gridCol>
                <a:gridCol w="1273833">
                  <a:extLst>
                    <a:ext uri="{9D8B030D-6E8A-4147-A177-3AD203B41FA5}">
                      <a16:colId xmlns:a16="http://schemas.microsoft.com/office/drawing/2014/main" val="736899420"/>
                    </a:ext>
                  </a:extLst>
                </a:gridCol>
              </a:tblGrid>
              <a:tr h="628416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公司人數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538464"/>
                  </a:ext>
                </a:extLst>
              </a:tr>
              <a:tr h="628416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投入此專案人數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676486"/>
                  </a:ext>
                </a:extLst>
              </a:tr>
              <a:tr h="628416">
                <a:tc gridSpan="9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投入此專案成員資料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38448"/>
                  </a:ext>
                </a:extLst>
              </a:tr>
              <a:tr h="62841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No.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部門單位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職稱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負責項目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連絡電話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Email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代表聯絡人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91290"/>
                  </a:ext>
                </a:extLst>
              </a:tr>
              <a:tr h="6266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197381"/>
                  </a:ext>
                </a:extLst>
              </a:tr>
              <a:tr h="6266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00015"/>
                  </a:ext>
                </a:extLst>
              </a:tr>
              <a:tr h="6266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rgbClr val="FE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2634"/>
                  </a:ext>
                </a:extLst>
              </a:tr>
              <a:tr h="6266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80354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E7B904-49F2-40BE-915F-129CA6D2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EE15DA-FFAE-4221-A751-BA5082151263}"/>
              </a:ext>
            </a:extLst>
          </p:cNvPr>
          <p:cNvSpPr txBox="1"/>
          <p:nvPr/>
        </p:nvSpPr>
        <p:spPr>
          <a:xfrm>
            <a:off x="7777909" y="640199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備註：如不敷使用請自行往下增加</a:t>
            </a:r>
          </a:p>
        </p:txBody>
      </p:sp>
    </p:spTree>
    <p:extLst>
      <p:ext uri="{BB962C8B-B14F-4D97-AF65-F5344CB8AC3E}">
        <p14:creationId xmlns:p14="http://schemas.microsoft.com/office/powerpoint/2010/main" val="176124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79CC90FD-208F-4B75-825A-235C3778193A}"/>
              </a:ext>
            </a:extLst>
          </p:cNvPr>
          <p:cNvSpPr/>
          <p:nvPr/>
        </p:nvSpPr>
        <p:spPr>
          <a:xfrm>
            <a:off x="0" y="237495"/>
            <a:ext cx="2448394" cy="715199"/>
          </a:xfrm>
          <a:prstGeom prst="rect">
            <a:avLst/>
          </a:prstGeom>
          <a:solidFill>
            <a:srgbClr val="2E48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F947B758-BDB3-4F70-B0D4-1BAA6B926558}"/>
              </a:ext>
            </a:extLst>
          </p:cNvPr>
          <p:cNvSpPr txBox="1"/>
          <p:nvPr/>
        </p:nvSpPr>
        <p:spPr>
          <a:xfrm>
            <a:off x="710345" y="333484"/>
            <a:ext cx="28521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kern="0" spc="-10" dirty="0">
                <a:solidFill>
                  <a:prstClr val="white"/>
                </a:solidFill>
                <a:latin typeface="思源黑體 TW" panose="020B0500000000000000" pitchFamily="34" charset="-120"/>
                <a:ea typeface="思源黑體 TW" panose="020B0500000000000000" pitchFamily="34" charset="-120"/>
                <a:cs typeface="Arial" panose="020B0604020202020204" pitchFamily="34" charset="0"/>
              </a:rPr>
              <a:t>目錄</a:t>
            </a:r>
            <a:endParaRPr kumimoji="0" lang="zh-CN" altLang="en-US" sz="2800" b="1" i="0" u="none" strike="noStrike" kern="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體 TW" panose="020B0500000000000000" pitchFamily="34" charset="-120"/>
              <a:ea typeface="思源黑體 TW" panose="020B05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2F312578-DD95-47C7-BF09-96F746207EF6}"/>
              </a:ext>
            </a:extLst>
          </p:cNvPr>
          <p:cNvGrpSpPr/>
          <p:nvPr/>
        </p:nvGrpSpPr>
        <p:grpSpPr>
          <a:xfrm>
            <a:off x="758733" y="1623574"/>
            <a:ext cx="4952706" cy="713191"/>
            <a:chOff x="4023816" y="1944705"/>
            <a:chExt cx="4254598" cy="517148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5E4E171-45B5-4BA9-82EE-1DEF6710E728}"/>
                </a:ext>
              </a:extLst>
            </p:cNvPr>
            <p:cNvSpPr/>
            <p:nvPr/>
          </p:nvSpPr>
          <p:spPr>
            <a:xfrm>
              <a:off x="4592240" y="1944705"/>
              <a:ext cx="3686174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一頁成果摘要</a:t>
              </a:r>
            </a:p>
          </p:txBody>
        </p:sp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CECB213D-E120-4C35-8DEF-966DE8E52CBD}"/>
                </a:ext>
              </a:extLst>
            </p:cNvPr>
            <p:cNvSpPr txBox="1"/>
            <p:nvPr/>
          </p:nvSpPr>
          <p:spPr>
            <a:xfrm>
              <a:off x="4167334" y="2073750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90000"/>
                    </a:schemeClr>
                  </a:solidFill>
                  <a:effectLst/>
                  <a:uLnTx/>
                  <a:uFillTx/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1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04AA6CA-7C5A-453F-9E10-ABA8ED766C5E}"/>
                </a:ext>
              </a:extLst>
            </p:cNvPr>
            <p:cNvSpPr/>
            <p:nvPr/>
          </p:nvSpPr>
          <p:spPr>
            <a:xfrm>
              <a:off x="4023816" y="1944705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0B7C1DE-8CAD-4AEF-A243-342FEC1A7EDB}"/>
              </a:ext>
            </a:extLst>
          </p:cNvPr>
          <p:cNvGrpSpPr/>
          <p:nvPr/>
        </p:nvGrpSpPr>
        <p:grpSpPr>
          <a:xfrm>
            <a:off x="758733" y="3544269"/>
            <a:ext cx="4951323" cy="720143"/>
            <a:chOff x="4025004" y="2576493"/>
            <a:chExt cx="4253410" cy="522189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38D9A85-1EA5-4F32-A320-7D6374540E45}"/>
                </a:ext>
              </a:extLst>
            </p:cNvPr>
            <p:cNvSpPr/>
            <p:nvPr/>
          </p:nvSpPr>
          <p:spPr>
            <a:xfrm>
              <a:off x="4588771" y="2576493"/>
              <a:ext cx="3689643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解決方案技術架構及流程</a:t>
              </a:r>
            </a:p>
          </p:txBody>
        </p:sp>
        <p:sp>
          <p:nvSpPr>
            <p:cNvPr id="49" name="TextBox 26">
              <a:extLst>
                <a:ext uri="{FF2B5EF4-FFF2-40B4-BE49-F238E27FC236}">
                  <a16:creationId xmlns:a16="http://schemas.microsoft.com/office/drawing/2014/main" id="{60597F16-8EF1-4AE7-BE87-DD7A2DA9B50F}"/>
                </a:ext>
              </a:extLst>
            </p:cNvPr>
            <p:cNvSpPr txBox="1"/>
            <p:nvPr/>
          </p:nvSpPr>
          <p:spPr>
            <a:xfrm>
              <a:off x="4162425" y="2713126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>
                  <a:solidFill>
                    <a:schemeClr val="accent1">
                      <a:lumMod val="90000"/>
                    </a:schemeClr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3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49D5A6CD-AD8D-4B95-8D10-BC13B5CDC8D7}"/>
                </a:ext>
              </a:extLst>
            </p:cNvPr>
            <p:cNvSpPr/>
            <p:nvPr/>
          </p:nvSpPr>
          <p:spPr>
            <a:xfrm>
              <a:off x="4025004" y="2581534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30890BA4-550B-4BFE-9B8F-8E75CA7DD162}"/>
              </a:ext>
            </a:extLst>
          </p:cNvPr>
          <p:cNvGrpSpPr/>
          <p:nvPr/>
        </p:nvGrpSpPr>
        <p:grpSpPr>
          <a:xfrm>
            <a:off x="758733" y="4509673"/>
            <a:ext cx="4927763" cy="713191"/>
            <a:chOff x="4025004" y="3208355"/>
            <a:chExt cx="4233171" cy="517148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E58D209-1545-445D-B0C3-03BF7F6F21D6}"/>
                </a:ext>
              </a:extLst>
            </p:cNvPr>
            <p:cNvSpPr/>
            <p:nvPr/>
          </p:nvSpPr>
          <p:spPr>
            <a:xfrm>
              <a:off x="4588771" y="3208355"/>
              <a:ext cx="3669404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解決方案</a:t>
              </a:r>
              <a:r>
                <a:rPr lang="en-US" altLang="zh-TW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AI</a:t>
              </a: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應用技術說明</a:t>
              </a:r>
              <a:endParaRPr lang="en-US" altLang="zh-TW" sz="2000" b="1" kern="0" dirty="0">
                <a:solidFill>
                  <a:prstClr val="black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及相關訓練方式</a:t>
              </a:r>
            </a:p>
          </p:txBody>
        </p:sp>
        <p:sp>
          <p:nvSpPr>
            <p:cNvPr id="45" name="TextBox 17">
              <a:extLst>
                <a:ext uri="{FF2B5EF4-FFF2-40B4-BE49-F238E27FC236}">
                  <a16:creationId xmlns:a16="http://schemas.microsoft.com/office/drawing/2014/main" id="{57E773DB-C12F-4834-8B66-3829F7469B80}"/>
                </a:ext>
              </a:extLst>
            </p:cNvPr>
            <p:cNvSpPr txBox="1"/>
            <p:nvPr/>
          </p:nvSpPr>
          <p:spPr>
            <a:xfrm>
              <a:off x="4162425" y="3333024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>
                  <a:solidFill>
                    <a:schemeClr val="accent1">
                      <a:lumMod val="90000"/>
                    </a:schemeClr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4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73E11EC-8BD9-43FE-98BF-510288CE5EDF}"/>
                </a:ext>
              </a:extLst>
            </p:cNvPr>
            <p:cNvSpPr/>
            <p:nvPr/>
          </p:nvSpPr>
          <p:spPr>
            <a:xfrm>
              <a:off x="4025004" y="3208355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F0BC90A-B5B9-441C-827C-F39F38B2EC8E}"/>
              </a:ext>
            </a:extLst>
          </p:cNvPr>
          <p:cNvGrpSpPr/>
          <p:nvPr/>
        </p:nvGrpSpPr>
        <p:grpSpPr>
          <a:xfrm>
            <a:off x="758733" y="5475077"/>
            <a:ext cx="4927763" cy="713191"/>
            <a:chOff x="4025004" y="3843355"/>
            <a:chExt cx="4233171" cy="517148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5BDF7E7-6457-453A-B0D7-A263FCB7680F}"/>
                </a:ext>
              </a:extLst>
            </p:cNvPr>
            <p:cNvSpPr/>
            <p:nvPr/>
          </p:nvSpPr>
          <p:spPr>
            <a:xfrm>
              <a:off x="4598590" y="3843355"/>
              <a:ext cx="3659585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計畫使用之資源</a:t>
              </a:r>
              <a:r>
                <a:rPr lang="en-US" altLang="zh-TW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(</a:t>
              </a: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軟、硬體、訓練資料集等</a:t>
              </a:r>
              <a:r>
                <a:rPr lang="en-US" altLang="zh-TW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)</a:t>
              </a:r>
            </a:p>
          </p:txBody>
        </p:sp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E85413E9-BA28-4C26-AA9D-3267D36394D2}"/>
                </a:ext>
              </a:extLst>
            </p:cNvPr>
            <p:cNvSpPr txBox="1"/>
            <p:nvPr/>
          </p:nvSpPr>
          <p:spPr>
            <a:xfrm>
              <a:off x="4162425" y="3968024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>
                  <a:solidFill>
                    <a:schemeClr val="accent1">
                      <a:lumMod val="90000"/>
                    </a:schemeClr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5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9915B1C-C525-4630-A99A-94032182E0E8}"/>
                </a:ext>
              </a:extLst>
            </p:cNvPr>
            <p:cNvSpPr/>
            <p:nvPr/>
          </p:nvSpPr>
          <p:spPr>
            <a:xfrm>
              <a:off x="4025004" y="3843355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954057C4-494E-423D-A7BC-1B7764BE72E3}"/>
              </a:ext>
            </a:extLst>
          </p:cNvPr>
          <p:cNvGrpSpPr/>
          <p:nvPr/>
        </p:nvGrpSpPr>
        <p:grpSpPr>
          <a:xfrm>
            <a:off x="758733" y="2582024"/>
            <a:ext cx="4927763" cy="713191"/>
            <a:chOff x="4025004" y="3843355"/>
            <a:chExt cx="4233171" cy="517148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2543760-84ED-4C06-93F6-FC73F0C883F4}"/>
                </a:ext>
              </a:extLst>
            </p:cNvPr>
            <p:cNvSpPr/>
            <p:nvPr/>
          </p:nvSpPr>
          <p:spPr>
            <a:xfrm>
              <a:off x="4598590" y="3843355"/>
              <a:ext cx="3659585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需求痛點</a:t>
              </a:r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70252F91-6B75-4E3E-B0F7-10488C9F2010}"/>
                </a:ext>
              </a:extLst>
            </p:cNvPr>
            <p:cNvSpPr txBox="1"/>
            <p:nvPr/>
          </p:nvSpPr>
          <p:spPr>
            <a:xfrm>
              <a:off x="4164776" y="3968024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>
                  <a:solidFill>
                    <a:schemeClr val="accent1">
                      <a:lumMod val="90000"/>
                    </a:schemeClr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2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0ECC7AE-AAFB-472A-B3EA-9C0D1EEC2671}"/>
                </a:ext>
              </a:extLst>
            </p:cNvPr>
            <p:cNvSpPr/>
            <p:nvPr/>
          </p:nvSpPr>
          <p:spPr>
            <a:xfrm>
              <a:off x="4025004" y="3843355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55" name="投影片編號版面配置區 54">
            <a:extLst>
              <a:ext uri="{FF2B5EF4-FFF2-40B4-BE49-F238E27FC236}">
                <a16:creationId xmlns:a16="http://schemas.microsoft.com/office/drawing/2014/main" id="{5419EC9B-D9D1-4952-97C6-E51C3029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2</a:t>
            </a:fld>
            <a:endParaRPr lang="zh-TW" altLang="en-US"/>
          </a:p>
        </p:txBody>
      </p: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3A874061-BD34-4BED-914E-C0D22675254A}"/>
              </a:ext>
            </a:extLst>
          </p:cNvPr>
          <p:cNvGrpSpPr/>
          <p:nvPr/>
        </p:nvGrpSpPr>
        <p:grpSpPr>
          <a:xfrm>
            <a:off x="6879659" y="1623574"/>
            <a:ext cx="4952706" cy="713191"/>
            <a:chOff x="4023816" y="1944705"/>
            <a:chExt cx="4254598" cy="517148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0B7712E-DF32-492B-94AE-61F942C52DF5}"/>
                </a:ext>
              </a:extLst>
            </p:cNvPr>
            <p:cNvSpPr/>
            <p:nvPr/>
          </p:nvSpPr>
          <p:spPr>
            <a:xfrm>
              <a:off x="4592240" y="1944705"/>
              <a:ext cx="3686174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實際導入成果</a:t>
              </a:r>
            </a:p>
          </p:txBody>
        </p:sp>
        <p:sp>
          <p:nvSpPr>
            <p:cNvPr id="78" name="TextBox 12">
              <a:extLst>
                <a:ext uri="{FF2B5EF4-FFF2-40B4-BE49-F238E27FC236}">
                  <a16:creationId xmlns:a16="http://schemas.microsoft.com/office/drawing/2014/main" id="{56C24A84-9A0E-4891-A1F2-F7CF54F423FD}"/>
                </a:ext>
              </a:extLst>
            </p:cNvPr>
            <p:cNvSpPr txBox="1"/>
            <p:nvPr/>
          </p:nvSpPr>
          <p:spPr>
            <a:xfrm>
              <a:off x="4167334" y="2073750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90000"/>
                    </a:schemeClr>
                  </a:solidFill>
                  <a:effectLst/>
                  <a:uLnTx/>
                  <a:uFillTx/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6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C3032BE-E653-4CDD-8598-8BAAC0B9F62A}"/>
                </a:ext>
              </a:extLst>
            </p:cNvPr>
            <p:cNvSpPr/>
            <p:nvPr/>
          </p:nvSpPr>
          <p:spPr>
            <a:xfrm>
              <a:off x="4023816" y="1944705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DB8D67D6-5F6E-4AC1-84E4-B3C97F06B789}"/>
              </a:ext>
            </a:extLst>
          </p:cNvPr>
          <p:cNvGrpSpPr/>
          <p:nvPr/>
        </p:nvGrpSpPr>
        <p:grpSpPr>
          <a:xfrm>
            <a:off x="6879659" y="3544269"/>
            <a:ext cx="4951323" cy="720143"/>
            <a:chOff x="4025004" y="2576493"/>
            <a:chExt cx="4253410" cy="522189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28AC1B5F-8B37-4834-B695-1403A1C7B256}"/>
                </a:ext>
              </a:extLst>
            </p:cNvPr>
            <p:cNvSpPr/>
            <p:nvPr/>
          </p:nvSpPr>
          <p:spPr>
            <a:xfrm>
              <a:off x="4588771" y="2576493"/>
              <a:ext cx="3689643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亮點說明</a:t>
              </a:r>
            </a:p>
          </p:txBody>
        </p:sp>
        <p:sp>
          <p:nvSpPr>
            <p:cNvPr id="82" name="TextBox 26">
              <a:extLst>
                <a:ext uri="{FF2B5EF4-FFF2-40B4-BE49-F238E27FC236}">
                  <a16:creationId xmlns:a16="http://schemas.microsoft.com/office/drawing/2014/main" id="{707F13DB-FC71-4E58-AADC-450C04CA3013}"/>
                </a:ext>
              </a:extLst>
            </p:cNvPr>
            <p:cNvSpPr txBox="1"/>
            <p:nvPr/>
          </p:nvSpPr>
          <p:spPr>
            <a:xfrm>
              <a:off x="4162425" y="2713126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90000"/>
                    </a:schemeClr>
                  </a:solidFill>
                  <a:effectLst/>
                  <a:uLnTx/>
                  <a:uFillTx/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8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31F499FD-A9D4-4F6D-B464-E7E8DEE55B4D}"/>
                </a:ext>
              </a:extLst>
            </p:cNvPr>
            <p:cNvSpPr/>
            <p:nvPr/>
          </p:nvSpPr>
          <p:spPr>
            <a:xfrm>
              <a:off x="4025004" y="2581534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9D771112-60F6-4099-8181-669285626660}"/>
              </a:ext>
            </a:extLst>
          </p:cNvPr>
          <p:cNvGrpSpPr/>
          <p:nvPr/>
        </p:nvGrpSpPr>
        <p:grpSpPr>
          <a:xfrm>
            <a:off x="6879659" y="4509673"/>
            <a:ext cx="4927763" cy="713191"/>
            <a:chOff x="4025004" y="3208355"/>
            <a:chExt cx="4233171" cy="517148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EF258FF-53B9-40D5-92B7-E3E2BD9A1F48}"/>
                </a:ext>
              </a:extLst>
            </p:cNvPr>
            <p:cNvSpPr/>
            <p:nvPr/>
          </p:nvSpPr>
          <p:spPr>
            <a:xfrm>
              <a:off x="4588771" y="3208355"/>
              <a:ext cx="3669404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未來預計導入之目標市場與行銷計畫</a:t>
              </a:r>
            </a:p>
          </p:txBody>
        </p:sp>
        <p:sp>
          <p:nvSpPr>
            <p:cNvPr id="86" name="TextBox 17">
              <a:extLst>
                <a:ext uri="{FF2B5EF4-FFF2-40B4-BE49-F238E27FC236}">
                  <a16:creationId xmlns:a16="http://schemas.microsoft.com/office/drawing/2014/main" id="{ECE4FBAB-A79F-4722-BEDC-443312484695}"/>
                </a:ext>
              </a:extLst>
            </p:cNvPr>
            <p:cNvSpPr txBox="1"/>
            <p:nvPr/>
          </p:nvSpPr>
          <p:spPr>
            <a:xfrm>
              <a:off x="4162425" y="3333024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90000"/>
                    </a:schemeClr>
                  </a:solidFill>
                  <a:effectLst/>
                  <a:uLnTx/>
                  <a:uFillTx/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9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2D2AA77-34AB-437B-B2D7-ABE57B8A13BE}"/>
                </a:ext>
              </a:extLst>
            </p:cNvPr>
            <p:cNvSpPr/>
            <p:nvPr/>
          </p:nvSpPr>
          <p:spPr>
            <a:xfrm>
              <a:off x="4025004" y="3208355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8F543514-A798-48A2-A740-0AE9A24EDEAE}"/>
              </a:ext>
            </a:extLst>
          </p:cNvPr>
          <p:cNvGrpSpPr/>
          <p:nvPr/>
        </p:nvGrpSpPr>
        <p:grpSpPr>
          <a:xfrm>
            <a:off x="6879659" y="5475077"/>
            <a:ext cx="4927763" cy="713191"/>
            <a:chOff x="4025004" y="3843355"/>
            <a:chExt cx="4233171" cy="517148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D64DAB5-A53A-4709-99D4-D99FD149A7BD}"/>
                </a:ext>
              </a:extLst>
            </p:cNvPr>
            <p:cNvSpPr/>
            <p:nvPr/>
          </p:nvSpPr>
          <p:spPr>
            <a:xfrm>
              <a:off x="4598590" y="3843355"/>
              <a:ext cx="3659585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附件</a:t>
              </a:r>
            </a:p>
          </p:txBody>
        </p:sp>
        <p:sp>
          <p:nvSpPr>
            <p:cNvPr id="90" name="TextBox 19">
              <a:extLst>
                <a:ext uri="{FF2B5EF4-FFF2-40B4-BE49-F238E27FC236}">
                  <a16:creationId xmlns:a16="http://schemas.microsoft.com/office/drawing/2014/main" id="{8D880E73-C301-4F91-9600-6AA2BEC5B2A4}"/>
                </a:ext>
              </a:extLst>
            </p:cNvPr>
            <p:cNvSpPr txBox="1"/>
            <p:nvPr/>
          </p:nvSpPr>
          <p:spPr>
            <a:xfrm>
              <a:off x="4107875" y="3968024"/>
              <a:ext cx="436166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BCD36975-20AA-4E5B-B9B5-C18530CAE399}"/>
                </a:ext>
              </a:extLst>
            </p:cNvPr>
            <p:cNvSpPr/>
            <p:nvPr/>
          </p:nvSpPr>
          <p:spPr>
            <a:xfrm>
              <a:off x="4025004" y="3843355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1DB046EC-012B-4F05-9322-48A3DC3E5A4C}"/>
              </a:ext>
            </a:extLst>
          </p:cNvPr>
          <p:cNvGrpSpPr/>
          <p:nvPr/>
        </p:nvGrpSpPr>
        <p:grpSpPr>
          <a:xfrm>
            <a:off x="6879659" y="2582024"/>
            <a:ext cx="4927763" cy="713191"/>
            <a:chOff x="4025004" y="3843355"/>
            <a:chExt cx="4233171" cy="517148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88B3D247-B331-4EDC-83DA-06DA58C36198}"/>
                </a:ext>
              </a:extLst>
            </p:cNvPr>
            <p:cNvSpPr/>
            <p:nvPr/>
          </p:nvSpPr>
          <p:spPr>
            <a:xfrm>
              <a:off x="4598590" y="3843355"/>
              <a:ext cx="3659585" cy="5171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lang="zh-TW" altLang="en-US" sz="2000" b="1" kern="0" dirty="0">
                  <a:solidFill>
                    <a:prstClr val="black"/>
                  </a:solidFill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驗證項目達成情形</a:t>
              </a:r>
            </a:p>
          </p:txBody>
        </p:sp>
        <p:sp>
          <p:nvSpPr>
            <p:cNvPr id="94" name="TextBox 19">
              <a:extLst>
                <a:ext uri="{FF2B5EF4-FFF2-40B4-BE49-F238E27FC236}">
                  <a16:creationId xmlns:a16="http://schemas.microsoft.com/office/drawing/2014/main" id="{F63DA96D-4F86-41FA-A793-77771C3E868C}"/>
                </a:ext>
              </a:extLst>
            </p:cNvPr>
            <p:cNvSpPr txBox="1"/>
            <p:nvPr/>
          </p:nvSpPr>
          <p:spPr>
            <a:xfrm>
              <a:off x="4164776" y="3968024"/>
              <a:ext cx="288925" cy="2678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90000"/>
                    </a:schemeClr>
                  </a:solidFill>
                  <a:effectLst/>
                  <a:uLnTx/>
                  <a:uFillTx/>
                  <a:latin typeface="思源黑體 TW" panose="020B0500000000000000" pitchFamily="34" charset="-120"/>
                  <a:ea typeface="思源黑體 TW" panose="020B0500000000000000" pitchFamily="34" charset="-120"/>
                </a:rPr>
                <a:t>7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0554FE69-F96F-415D-97F8-97C29026A540}"/>
                </a:ext>
              </a:extLst>
            </p:cNvPr>
            <p:cNvSpPr/>
            <p:nvPr/>
          </p:nvSpPr>
          <p:spPr>
            <a:xfrm>
              <a:off x="4025004" y="3843355"/>
              <a:ext cx="573586" cy="51714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36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8"/>
          <p:cNvSpPr txBox="1">
            <a:spLocks/>
          </p:cNvSpPr>
          <p:nvPr/>
        </p:nvSpPr>
        <p:spPr>
          <a:xfrm>
            <a:off x="-10382" y="119169"/>
            <a:ext cx="12192000" cy="466657"/>
          </a:xfrm>
          <a:prstGeom prst="rect">
            <a:avLst/>
          </a:prstGeom>
          <a:noFill/>
        </p:spPr>
        <p:txBody>
          <a:bodyPr wrap="none" lIns="72000" tIns="36000" rIns="72000" bIns="36000">
            <a:noAutofit/>
          </a:bodyPr>
          <a:lstStyle>
            <a:lvl1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</a:rPr>
              <a:t>一</a:t>
            </a:r>
            <a:r>
              <a:rPr kumimoji="0" lang="zh-TW" altLang="en-US" sz="280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、一頁</a:t>
            </a:r>
            <a:r>
              <a:rPr lang="zh-TW" altLang="en-US" sz="2800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</a:rPr>
              <a:t>成果摘要</a:t>
            </a:r>
            <a:endParaRPr kumimoji="0" lang="en-US" altLang="zh-TW" sz="2800" i="0" u="none" strike="noStrike" kern="1200" cap="none" spc="-8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思源黑體 TW" panose="020B0500000000000000"/>
              <a:sym typeface="Helvetica Neue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76000" y="734701"/>
            <a:ext cx="10440000" cy="925784"/>
            <a:chOff x="876000" y="1051626"/>
            <a:chExt cx="10440000" cy="6105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圓角矩形 5"/>
            <p:cNvSpPr/>
            <p:nvPr/>
          </p:nvSpPr>
          <p:spPr>
            <a:xfrm>
              <a:off x="876000" y="1051626"/>
              <a:ext cx="10440000" cy="610549"/>
            </a:xfrm>
            <a:prstGeom prst="round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2000" tIns="0" rIns="72000" bIns="0" numCol="1" spcCol="38100" rtlCol="0" anchor="ctr">
              <a:noAutofit/>
            </a:bodyPr>
            <a:lstStyle/>
            <a:p>
              <a:pPr lvl="0"/>
              <a:r>
                <a:rPr kumimoji="0" lang="zh-TW" altLang="en-US" b="0" i="0" u="none" strike="noStrike" kern="1200" cap="none" spc="-85" normalizeH="0" baseline="0" noProof="0" dirty="0">
                  <a:ln>
                    <a:noFill/>
                  </a:ln>
                  <a:solidFill>
                    <a:srgbClr val="403921"/>
                  </a:solidFill>
                  <a:effectLst/>
                  <a:uLnTx/>
                  <a:uFillTx/>
                  <a:latin typeface="Noto Sans TC" panose="020B0500000000000000" pitchFamily="34" charset="-120"/>
                  <a:ea typeface="思源黑體 TW" panose="020B0500000000000000"/>
                  <a:sym typeface="Helvetica Neue Medium"/>
                </a:rPr>
                <a:t>團隊名稱：</a:t>
              </a:r>
              <a:r>
                <a:rPr kumimoji="0" lang="zh-TW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/>
                  <a:ea typeface="思源黑體 TW" panose="020B0500000000000000"/>
                  <a:cs typeface="Microsoft JhengHei"/>
                </a:rPr>
                <a:t>ＯＯＯ</a:t>
              </a:r>
              <a:r>
                <a:rPr lang="zh-TW" altLang="en-US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Ｏ股份有限公司 </a:t>
              </a:r>
              <a:r>
                <a:rPr lang="en-US" altLang="zh-TW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  <a:sym typeface="Helvetica Neue Medium"/>
                </a:rPr>
                <a:t>|</a:t>
              </a:r>
              <a:r>
                <a:rPr lang="zh-TW" altLang="zh-TW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需求題目名稱：ＯＯＯ（如：擴大生成式</a:t>
              </a:r>
              <a:r>
                <a:rPr lang="en-US" altLang="zh-TW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 AI </a:t>
              </a:r>
              <a:r>
                <a:rPr lang="zh-TW" altLang="zh-TW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模型的應用）</a:t>
              </a:r>
            </a:p>
            <a:p>
              <a:r>
                <a:rPr lang="zh-TW" altLang="zh-TW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計畫名稱（提案名稱）：ＯＯＯ（如：ＯＯＯ</a:t>
              </a:r>
              <a:r>
                <a:rPr lang="en-US" altLang="zh-TW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AI</a:t>
              </a:r>
              <a:r>
                <a:rPr lang="zh-TW" altLang="zh-TW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助手）</a:t>
              </a:r>
              <a:r>
                <a:rPr lang="en-US" altLang="zh-TW" spc="-85" dirty="0">
                  <a:solidFill>
                    <a:srgbClr val="C00000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(</a:t>
              </a:r>
              <a:r>
                <a:rPr lang="zh-TW" altLang="en-US" spc="-85" dirty="0">
                  <a:solidFill>
                    <a:srgbClr val="C00000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無特殊提案名稱，可予以刪除</a:t>
              </a:r>
              <a:r>
                <a:rPr lang="en-US" altLang="zh-TW" spc="-85" dirty="0">
                  <a:solidFill>
                    <a:srgbClr val="C00000"/>
                  </a:solidFill>
                  <a:latin typeface="Noto Sans TC" panose="020B0500000000000000" pitchFamily="34" charset="-120"/>
                  <a:ea typeface="思源黑體 TW" panose="020B0500000000000000"/>
                </a:rPr>
                <a:t>)</a:t>
              </a:r>
              <a:endParaRPr lang="zh-TW" altLang="en-US" spc="-85" dirty="0">
                <a:solidFill>
                  <a:srgbClr val="C00000"/>
                </a:solidFill>
                <a:latin typeface="Noto Sans TC" panose="020B0500000000000000" pitchFamily="34" charset="-120"/>
                <a:ea typeface="思源黑體 TW" panose="020B0500000000000000"/>
                <a:sym typeface="Helvetica Neue Medium"/>
              </a:endParaRPr>
            </a:p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pc="-85" dirty="0">
                  <a:solidFill>
                    <a:srgbClr val="403921"/>
                  </a:solidFill>
                  <a:latin typeface="Noto Sans TC" panose="020B0500000000000000" pitchFamily="34" charset="-120"/>
                  <a:ea typeface="思源黑體 TW" panose="020B0500000000000000"/>
                  <a:sym typeface="Helvetica Neue Medium"/>
                </a:rPr>
                <a:t>開發產品項目說明（如：圖像辨識生成系統，透過系統辨識產品，ＯＯＯ）</a:t>
              </a:r>
            </a:p>
          </p:txBody>
        </p:sp>
        <p:cxnSp>
          <p:nvCxnSpPr>
            <p:cNvPr id="7" name="直線接點 6"/>
            <p:cNvCxnSpPr>
              <a:cxnSpLocks/>
            </p:cNvCxnSpPr>
            <p:nvPr/>
          </p:nvCxnSpPr>
          <p:spPr>
            <a:xfrm>
              <a:off x="977464" y="1445718"/>
              <a:ext cx="10237071" cy="0"/>
            </a:xfrm>
            <a:prstGeom prst="line">
              <a:avLst/>
            </a:prstGeom>
            <a:grpFill/>
            <a:ln w="38100" cap="flat"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53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" name="向右箭號 8"/>
          <p:cNvSpPr/>
          <p:nvPr/>
        </p:nvSpPr>
        <p:spPr>
          <a:xfrm>
            <a:off x="3874476" y="2238264"/>
            <a:ext cx="360000" cy="900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 TC" panose="020B0500000000000000" pitchFamily="34" charset="-120"/>
              <a:ea typeface="Noto Sans TC" panose="020B0500000000000000" pitchFamily="34" charset="-120"/>
              <a:cs typeface="Helvetica Neue Medium"/>
              <a:sym typeface="Helvetica Neue Medium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12953" y="2238263"/>
            <a:ext cx="3600000" cy="2731794"/>
            <a:chOff x="212953" y="1775550"/>
            <a:chExt cx="3600000" cy="2379303"/>
          </a:xfrm>
        </p:grpSpPr>
        <p:sp>
          <p:nvSpPr>
            <p:cNvPr id="21" name="矩形 20"/>
            <p:cNvSpPr/>
            <p:nvPr/>
          </p:nvSpPr>
          <p:spPr>
            <a:xfrm>
              <a:off x="212953" y="2022551"/>
              <a:ext cx="3600000" cy="2132302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216000" rIns="36000" bIns="36000" numCol="1" spcCol="38100" rtlCol="0" anchor="t">
              <a:noAutofit/>
            </a:bodyPr>
            <a:lstStyle/>
            <a:p>
              <a:pPr marL="299085" marR="0" lvl="0" indent="-287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p"/>
                <a:tabLst>
                  <a:tab pos="299085" algn="l"/>
                  <a:tab pos="299720" algn="l"/>
                </a:tabLst>
                <a:defRPr/>
              </a:pPr>
              <a:endParaRPr kumimoji="0" lang="en-US" altLang="zh-TW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</a:endParaRPr>
            </a:p>
            <a:p>
              <a:pPr marL="299085" marR="0" lvl="0" indent="-287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p"/>
                <a:tabLst>
                  <a:tab pos="299085" algn="l"/>
                  <a:tab pos="299720" algn="l"/>
                </a:tabLst>
                <a:defRPr/>
              </a:pPr>
              <a:r>
                <a:rPr kumimoji="0" lang="zh-TW" altLang="en-US" sz="16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微軟正黑體"/>
                </a:rPr>
                <a:t>ＯＯＯＯ</a:t>
              </a:r>
              <a:endParaRPr kumimoji="0" lang="en-US" altLang="zh-TW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</a:endParaRPr>
            </a:p>
            <a:p>
              <a:pPr marL="299085" marR="0" lvl="0" indent="-287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p"/>
                <a:tabLst>
                  <a:tab pos="299085" algn="l"/>
                  <a:tab pos="299720" algn="l"/>
                </a:tabLst>
                <a:defRPr/>
              </a:pPr>
              <a:r>
                <a:rPr kumimoji="0" lang="zh-TW" altLang="en-US" sz="16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微軟正黑體"/>
                </a:rPr>
                <a:t>ＯＯＯＯ</a:t>
              </a:r>
              <a:endParaRPr kumimoji="0" lang="en-US" altLang="zh-TW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</a:endParaRPr>
            </a:p>
            <a:p>
              <a:pPr marL="299085" marR="0" lvl="0" indent="-287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p"/>
                <a:tabLst>
                  <a:tab pos="299085" algn="l"/>
                  <a:tab pos="299720" algn="l"/>
                </a:tabLst>
                <a:defRPr/>
              </a:pPr>
              <a:endParaRPr kumimoji="0" lang="zh-TW" alt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212953" y="1775550"/>
              <a:ext cx="3600000" cy="408623"/>
            </a:xfrm>
            <a:prstGeom prst="roundRect">
              <a:avLst/>
            </a:prstGeom>
            <a:solidFill>
              <a:srgbClr val="C00000"/>
            </a:solidFill>
            <a:ln w="12700" cap="flat">
              <a:solidFill>
                <a:schemeClr val="accent4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0" rIns="36000" bIns="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+mn-cs"/>
                  <a:sym typeface="Helvetica Neue Medium"/>
                </a:rPr>
                <a:t>需求痛點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295999" y="2238264"/>
            <a:ext cx="3600000" cy="2731792"/>
            <a:chOff x="4295999" y="1775550"/>
            <a:chExt cx="3600000" cy="2578760"/>
          </a:xfrm>
        </p:grpSpPr>
        <p:sp>
          <p:nvSpPr>
            <p:cNvPr id="19" name="矩形 18"/>
            <p:cNvSpPr/>
            <p:nvPr/>
          </p:nvSpPr>
          <p:spPr>
            <a:xfrm>
              <a:off x="4295999" y="2022553"/>
              <a:ext cx="3600000" cy="233175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216000" rIns="36000" bIns="36000" numCol="1" spcCol="3810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  <a:sym typeface="Helvetica Neue Medium"/>
              </a:endParaRPr>
            </a:p>
            <a:p>
              <a:pPr marL="297815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>
                  <a:tab pos="299085" algn="l"/>
                  <a:tab pos="299720" algn="l"/>
                </a:tabLst>
                <a:defRPr/>
              </a:pPr>
              <a:r>
                <a:rPr kumimoji="0" lang="zh-TW" altLang="en-US" sz="16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微軟正黑體"/>
                </a:rPr>
                <a:t>ＯＯＯＯ</a:t>
              </a:r>
              <a:endParaRPr kumimoji="0" lang="en-US" altLang="zh-TW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</a:endParaRPr>
            </a:p>
            <a:p>
              <a:pPr marL="297815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>
                  <a:tab pos="299085" algn="l"/>
                  <a:tab pos="299720" algn="l"/>
                </a:tabLst>
                <a:defRPr/>
              </a:pPr>
              <a:r>
                <a:rPr kumimoji="0" lang="zh-TW" altLang="en-US" sz="16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微軟正黑體"/>
                  <a:sym typeface="Helvetica Neue Medium"/>
                </a:rPr>
                <a:t>ＯＯＯＯ</a:t>
              </a:r>
              <a:endParaRPr kumimoji="0" lang="en-US" altLang="zh-TW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  <a:sym typeface="Helvetica Neue Medium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4295999" y="1775550"/>
              <a:ext cx="3600000" cy="408623"/>
            </a:xfrm>
            <a:prstGeom prst="roundRect">
              <a:avLst/>
            </a:prstGeom>
            <a:solidFill>
              <a:srgbClr val="C00000"/>
            </a:solidFill>
            <a:ln w="12700" cap="flat">
              <a:solidFill>
                <a:schemeClr val="accent4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0" rIns="36000" bIns="0" numCol="1" spcCol="38100" rtlCol="0" anchor="ctr">
              <a:noAutofit/>
            </a:bodyPr>
            <a:lstStyle/>
            <a:p>
              <a:pPr algn="ctr" defTabSz="825500" hangingPunct="0"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+mn-cs"/>
                  <a:sym typeface="Helvetica Neue Medium"/>
                </a:rPr>
                <a:t>解決方式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+mn-cs"/>
                  <a:sym typeface="Helvetica Neue Medium"/>
                </a:rPr>
                <a:t>(</a:t>
              </a:r>
              <a:r>
                <a:rPr lang="en-US" altLang="zh-TW" sz="2400" b="1" dirty="0">
                  <a:solidFill>
                    <a:schemeClr val="bg1"/>
                  </a:solidFill>
                  <a:latin typeface="Noto Sans TC" panose="020B0500000000000000" pitchFamily="34" charset="-120"/>
                  <a:ea typeface="Noto Sans TC" panose="020B0500000000000000" pitchFamily="34" charset="-120"/>
                  <a:sym typeface="Helvetica Neue Medium"/>
                </a:rPr>
                <a:t>AI</a:t>
              </a:r>
              <a:r>
                <a:rPr lang="zh-TW" altLang="en-US" sz="2400" b="1" dirty="0">
                  <a:solidFill>
                    <a:schemeClr val="bg1"/>
                  </a:solidFill>
                  <a:latin typeface="Noto Sans TC" panose="020B0500000000000000" pitchFamily="34" charset="-120"/>
                  <a:ea typeface="Noto Sans TC" panose="020B0500000000000000" pitchFamily="34" charset="-120"/>
                  <a:sym typeface="Helvetica Neue Medium"/>
                </a:rPr>
                <a:t>導入項目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+mn-cs"/>
                  <a:sym typeface="Helvetica Neue Medium"/>
                </a:rPr>
                <a:t>)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+mn-cs"/>
                <a:sym typeface="Helvetica Neue Medium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379050" y="2238263"/>
            <a:ext cx="3674112" cy="2731787"/>
            <a:chOff x="8317523" y="1775550"/>
            <a:chExt cx="3736900" cy="2974068"/>
          </a:xfrm>
        </p:grpSpPr>
        <p:sp>
          <p:nvSpPr>
            <p:cNvPr id="17" name="矩形 16"/>
            <p:cNvSpPr/>
            <p:nvPr/>
          </p:nvSpPr>
          <p:spPr>
            <a:xfrm>
              <a:off x="8392899" y="2295547"/>
              <a:ext cx="3661524" cy="245407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216000" rIns="36000" bIns="36000" numCol="1" spcCol="38100" rtlCol="0" anchor="t">
              <a:noAutofit/>
            </a:bodyPr>
            <a:lstStyle/>
            <a:p>
              <a:pPr marL="12065" marR="0" lvl="0" indent="0" algn="just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600"/>
                </a:spcAft>
                <a:buClr>
                  <a:prstClr val="black"/>
                </a:buClr>
                <a:buSzTx/>
                <a:buFontTx/>
                <a:buNone/>
                <a:tabLst>
                  <a:tab pos="299085" algn="l"/>
                  <a:tab pos="299720" algn="l"/>
                </a:tabLst>
                <a:defRPr/>
              </a:pPr>
              <a:endParaRPr kumimoji="0" lang="en-US" altLang="zh-TW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</a:endParaRPr>
            </a:p>
            <a:p>
              <a:pPr marL="299085" marR="0" lvl="0" indent="-287020" algn="just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ü"/>
                <a:tabLst>
                  <a:tab pos="299085" algn="l"/>
                  <a:tab pos="299720" algn="l"/>
                </a:tabLst>
                <a:defRPr/>
              </a:pPr>
              <a:r>
                <a:rPr kumimoji="0" lang="zh-TW" altLang="en-US" sz="16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微軟正黑體"/>
                </a:rPr>
                <a:t>ＯＯＯＯ</a:t>
              </a:r>
              <a:endParaRPr kumimoji="0" lang="en-US" altLang="zh-TW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</a:endParaRPr>
            </a:p>
            <a:p>
              <a:pPr marL="299085" marR="0" lvl="0" indent="-287020" algn="just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Wingdings" panose="05000000000000000000" pitchFamily="2" charset="2"/>
                <a:buChar char="ü"/>
                <a:tabLst>
                  <a:tab pos="299085" algn="l"/>
                  <a:tab pos="299720" algn="l"/>
                </a:tabLst>
                <a:defRPr/>
              </a:pPr>
              <a:r>
                <a:rPr kumimoji="0" lang="zh-TW" altLang="en-US" sz="16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oto Sans TC" panose="020B0500000000000000" pitchFamily="34" charset="-120"/>
                  <a:ea typeface="Noto Sans TC" panose="020B0500000000000000" pitchFamily="34" charset="-120"/>
                  <a:cs typeface="微軟正黑體"/>
                </a:rPr>
                <a:t>ＯＯＯＯ</a:t>
              </a:r>
              <a:endParaRPr kumimoji="0" lang="en-US" altLang="zh-TW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8317523" y="1775550"/>
              <a:ext cx="3661524" cy="408622"/>
            </a:xfrm>
            <a:prstGeom prst="roundRect">
              <a:avLst/>
            </a:prstGeom>
            <a:solidFill>
              <a:srgbClr val="C00000"/>
            </a:solidFill>
            <a:ln w="12700" cap="flat">
              <a:solidFill>
                <a:schemeClr val="accent4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0" rIns="36000" bIns="0" numCol="1" spcCol="38100" rtlCol="0" anchor="ctr">
              <a:noAutofit/>
            </a:bodyPr>
            <a:lstStyle/>
            <a:p>
              <a:pPr algn="ctr" defTabSz="825500" hangingPunct="0"/>
              <a:r>
                <a:rPr lang="zh-TW" altLang="en-US" sz="2400" b="1" dirty="0">
                  <a:solidFill>
                    <a:schemeClr val="bg1"/>
                  </a:solidFill>
                  <a:latin typeface="Noto Sans TC" panose="020B0500000000000000" pitchFamily="34" charset="-120"/>
                  <a:ea typeface="Noto Sans TC" panose="020B0500000000000000" pitchFamily="34" charset="-120"/>
                  <a:sym typeface="Helvetica Neue Medium"/>
                </a:rPr>
                <a:t>成果效益</a:t>
              </a:r>
            </a:p>
          </p:txBody>
        </p:sp>
      </p:grpSp>
      <p:sp>
        <p:nvSpPr>
          <p:cNvPr id="13" name="向右箭號 12"/>
          <p:cNvSpPr/>
          <p:nvPr/>
        </p:nvSpPr>
        <p:spPr>
          <a:xfrm>
            <a:off x="7957523" y="2238264"/>
            <a:ext cx="360000" cy="900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 TC" panose="020B0500000000000000" pitchFamily="34" charset="-120"/>
              <a:ea typeface="Noto Sans TC" panose="020B0500000000000000" pitchFamily="34" charset="-120"/>
              <a:cs typeface="Helvetica Neue Medium"/>
              <a:sym typeface="Helvetica Neue Medium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16781" y="6569994"/>
            <a:ext cx="2593685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TC" panose="020B0500000000000000"/>
                <a:cs typeface="Arial" panose="020B0604020202020204" pitchFamily="34" charset="0"/>
                <a:sym typeface="Helvetica Neue"/>
              </a:rPr>
              <a:t>▲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Noto Sans TC" panose="020B0500000000000000"/>
                <a:cs typeface="+mn-cs"/>
                <a:sym typeface="Helvetica Neue"/>
              </a:rPr>
              <a:t>圖說１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Noto Sans TC" panose="020B0500000000000000"/>
              <a:cs typeface="+mn-cs"/>
              <a:sym typeface="Helvetica Neue"/>
            </a:endParaRPr>
          </a:p>
        </p:txBody>
      </p:sp>
      <p:sp>
        <p:nvSpPr>
          <p:cNvPr id="26" name="Google Shape;182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思源黑體 TW" panose="020B0500000000000000" pitchFamily="34" charset="-120"/>
                <a:cs typeface="Arial"/>
                <a:sym typeface="Arial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思源黑體 TW" panose="020B0500000000000000" pitchFamily="34" charset="-120"/>
              <a:cs typeface="Arial"/>
              <a:sym typeface="Arial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40977" y="2741195"/>
            <a:ext cx="3512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03921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+mn-cs"/>
              </a:rPr>
              <a:t>（具體量化效益說明，如：辨識準確度達Ｘ％，降低ＯＯＯ成本）</a:t>
            </a:r>
            <a:endParaRPr kumimoji="0" lang="en-US" altLang="zh-TW" sz="1200" b="0" i="0" u="none" strike="noStrike" kern="0" cap="none" spc="0" normalizeH="0" baseline="0" noProof="0" dirty="0">
              <a:ln>
                <a:noFill/>
              </a:ln>
              <a:solidFill>
                <a:srgbClr val="403921"/>
              </a:solidFill>
              <a:effectLst/>
              <a:uLnTx/>
              <a:uFillTx/>
              <a:latin typeface="Noto Sans TC" panose="020B0500000000000000" pitchFamily="34" charset="-120"/>
              <a:ea typeface="Noto Sans TC" panose="020B0500000000000000" pitchFamily="34" charset="-120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3937" y="5062423"/>
            <a:ext cx="3278032" cy="1436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痛點說明相關圖示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體 TW" panose="020B0500000000000000" pitchFamily="34" charset="-120"/>
              <a:ea typeface="思源黑體 TW" panose="020B05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體 TW" panose="020B0500000000000000" pitchFamily="34" charset="-120"/>
              <a:ea typeface="思源黑體 TW" panose="020B05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如：導入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AI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前的應用場域、平台介面或可說明痛點之圖示．．．等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4758583" y="6537263"/>
            <a:ext cx="2593685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TC" panose="020B0500000000000000"/>
                <a:cs typeface="Arial" panose="020B0604020202020204" pitchFamily="34" charset="0"/>
                <a:sym typeface="Helvetica Neue"/>
              </a:rPr>
              <a:t>▲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Noto Sans TC" panose="020B0500000000000000"/>
                <a:cs typeface="+mn-cs"/>
                <a:sym typeface="Helvetica Neue"/>
              </a:rPr>
              <a:t>圖說２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Noto Sans TC" panose="020B0500000000000000"/>
              <a:cs typeface="+mn-cs"/>
              <a:sym typeface="Helvetica Neue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95999" y="5062423"/>
            <a:ext cx="3600000" cy="144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解決方案相關圖示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體 TW" panose="020B0500000000000000" pitchFamily="34" charset="-120"/>
              <a:ea typeface="思源黑體 TW" panose="020B05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體 TW" panose="020B0500000000000000" pitchFamily="34" charset="-120"/>
              <a:ea typeface="思源黑體 TW" panose="020B0500000000000000" pitchFamily="34" charset="-120"/>
              <a:cs typeface="+mn-cs"/>
            </a:endParaRPr>
          </a:p>
          <a:p>
            <a:pPr lvl="0" algn="ctr">
              <a:defRPr/>
            </a:pPr>
            <a:r>
              <a:rPr lang="zh-TW" altLang="en-US" b="1" dirty="0">
                <a:solidFill>
                  <a:prstClr val="white">
                    <a:lumMod val="65000"/>
                  </a:prstClr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如：請放</a:t>
            </a:r>
            <a:r>
              <a:rPr lang="en-US" altLang="zh-TW" b="1" dirty="0">
                <a:solidFill>
                  <a:prstClr val="white">
                    <a:lumMod val="65000"/>
                  </a:prstClr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AI</a:t>
            </a:r>
            <a:r>
              <a:rPr lang="zh-TW" altLang="en-US" b="1" dirty="0">
                <a:solidFill>
                  <a:prstClr val="white">
                    <a:lumMod val="65000"/>
                  </a:prstClr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應用技術圖片，</a:t>
            </a:r>
          </a:p>
          <a:p>
            <a:pPr lvl="0" algn="ctr">
              <a:defRPr/>
            </a:pPr>
            <a:r>
              <a:rPr lang="zh-TW" altLang="en-US" b="1" dirty="0">
                <a:solidFill>
                  <a:prstClr val="white">
                    <a:lumMod val="65000"/>
                  </a:prstClr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並於圖片上加註照片內容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或應用場域、平台介面．．．等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8882203" y="6537262"/>
            <a:ext cx="2593685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Noto Sans TC" panose="020B0500000000000000"/>
                <a:cs typeface="Arial" panose="020B0604020202020204" pitchFamily="34" charset="0"/>
                <a:sym typeface="Helvetica Neue"/>
              </a:rPr>
              <a:t>▲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Noto Sans TC" panose="020B0500000000000000"/>
                <a:cs typeface="+mn-cs"/>
                <a:sym typeface="Helvetica Neue"/>
              </a:rPr>
              <a:t>圖說３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Noto Sans TC" panose="020B0500000000000000"/>
              <a:cs typeface="+mn-cs"/>
              <a:sym typeface="Helvetica Neue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540030" y="5062423"/>
            <a:ext cx="3278032" cy="1436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成果</a:t>
            </a:r>
            <a:r>
              <a:rPr lang="zh-TW" altLang="en-US" b="1" dirty="0">
                <a:solidFill>
                  <a:prstClr val="black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效益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相關圖示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體 TW" panose="020B0500000000000000" pitchFamily="34" charset="-120"/>
              <a:ea typeface="思源黑體 TW" panose="020B05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體 TW" panose="020B0500000000000000" pitchFamily="34" charset="-120"/>
              <a:ea typeface="思源黑體 TW" panose="020B0500000000000000" pitchFamily="34" charset="-120"/>
              <a:cs typeface="+mn-cs"/>
            </a:endParaRPr>
          </a:p>
          <a:p>
            <a:pPr lvl="0" algn="ctr">
              <a:defRPr/>
            </a:pPr>
            <a:r>
              <a:rPr lang="zh-TW" altLang="en-US" b="1" dirty="0">
                <a:solidFill>
                  <a:prstClr val="white">
                    <a:lumMod val="65000"/>
                  </a:prstClr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如：請放</a:t>
            </a:r>
            <a:r>
              <a:rPr lang="en-US" altLang="zh-TW" b="1" dirty="0">
                <a:solidFill>
                  <a:prstClr val="white">
                    <a:lumMod val="65000"/>
                  </a:prstClr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AI</a:t>
            </a:r>
            <a:r>
              <a:rPr lang="zh-TW" altLang="en-US" b="1" dirty="0">
                <a:solidFill>
                  <a:prstClr val="white">
                    <a:lumMod val="65000"/>
                  </a:prstClr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技術導入後圖片，</a:t>
            </a:r>
          </a:p>
          <a:p>
            <a:pPr lvl="0" algn="ctr">
              <a:defRPr/>
            </a:pPr>
            <a:r>
              <a:rPr lang="zh-TW" altLang="en-US" b="1" dirty="0">
                <a:solidFill>
                  <a:prstClr val="white">
                    <a:lumMod val="65000"/>
                  </a:prstClr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並於圖片上加註照片內容</a:t>
            </a:r>
          </a:p>
          <a:p>
            <a:pPr lvl="0" algn="ctr"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體 TW" panose="020B0500000000000000" pitchFamily="34" charset="-120"/>
                <a:ea typeface="思源黑體 TW" panose="020B0500000000000000" pitchFamily="34" charset="-120"/>
                <a:cs typeface="+mn-cs"/>
              </a:rPr>
              <a:t>．．．等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928A864-742F-4BE4-87F4-F22E5B86C7F6}"/>
              </a:ext>
            </a:extLst>
          </p:cNvPr>
          <p:cNvSpPr/>
          <p:nvPr/>
        </p:nvSpPr>
        <p:spPr>
          <a:xfrm>
            <a:off x="5308364" y="4479428"/>
            <a:ext cx="160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en-US" altLang="zh-TW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  <a:sym typeface="Helvetica Neue Medium"/>
              </a:rPr>
              <a:t>(what AI Do?)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69C49F6-1EB0-49E5-9AF9-19BCE8B46EC8}"/>
              </a:ext>
            </a:extLst>
          </p:cNvPr>
          <p:cNvSpPr/>
          <p:nvPr/>
        </p:nvSpPr>
        <p:spPr>
          <a:xfrm>
            <a:off x="87243" y="2803949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03921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+mn-cs"/>
              </a:rPr>
              <a:t>（依據實際開發痛點簡述撰寫）</a:t>
            </a:r>
            <a:endParaRPr kumimoji="0" lang="en-US" altLang="zh-TW" sz="1200" b="0" i="0" u="none" strike="noStrike" kern="0" cap="none" spc="0" normalizeH="0" baseline="0" noProof="0" dirty="0">
              <a:ln>
                <a:noFill/>
              </a:ln>
              <a:solidFill>
                <a:srgbClr val="403921"/>
              </a:solidFill>
              <a:effectLst/>
              <a:uLnTx/>
              <a:uFillTx/>
              <a:latin typeface="Noto Sans TC" panose="020B0500000000000000" pitchFamily="34" charset="-120"/>
              <a:ea typeface="Noto Sans TC" panose="020B0500000000000000" pitchFamily="34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89AD67-14F3-498A-8CE1-01A6E7F7717E}"/>
              </a:ext>
            </a:extLst>
          </p:cNvPr>
          <p:cNvSpPr/>
          <p:nvPr/>
        </p:nvSpPr>
        <p:spPr>
          <a:xfrm>
            <a:off x="5266427" y="2685806"/>
            <a:ext cx="1577996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zh-TW" alt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oto Sans TC" panose="020B0500000000000000" pitchFamily="34" charset="-120"/>
                <a:ea typeface="Noto Sans TC" panose="020B0500000000000000" pitchFamily="34" charset="-120"/>
                <a:cs typeface="微軟正黑體"/>
                <a:sym typeface="Helvetica Neue Medium"/>
              </a:rPr>
              <a:t>核心ＡＩ項目</a:t>
            </a:r>
            <a:endParaRPr kumimoji="0" lang="en-US" altLang="zh-TW" sz="18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oto Sans TC" panose="020B0500000000000000" pitchFamily="34" charset="-120"/>
              <a:ea typeface="Noto Sans TC" panose="020B0500000000000000" pitchFamily="34" charset="-120"/>
              <a:cs typeface="微軟正黑體"/>
              <a:sym typeface="Helvetica Neue Medium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8AFF1CD-668C-4625-8747-DF48249939CD}"/>
              </a:ext>
            </a:extLst>
          </p:cNvPr>
          <p:cNvSpPr/>
          <p:nvPr/>
        </p:nvSpPr>
        <p:spPr>
          <a:xfrm>
            <a:off x="10788931" y="51655"/>
            <a:ext cx="1239160" cy="658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團隊</a:t>
            </a:r>
            <a:br>
              <a:rPr lang="en-US" altLang="zh-TW" b="1" dirty="0">
                <a:solidFill>
                  <a:schemeClr val="tx1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</a:br>
            <a:r>
              <a:rPr lang="zh-TW" altLang="en-US" b="1" dirty="0">
                <a:solidFill>
                  <a:schemeClr val="tx1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Ｌｏｇｏ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F3DEAF6-5231-4380-B61A-CB24607EB884}"/>
              </a:ext>
            </a:extLst>
          </p:cNvPr>
          <p:cNvSpPr/>
          <p:nvPr/>
        </p:nvSpPr>
        <p:spPr>
          <a:xfrm>
            <a:off x="63860" y="87360"/>
            <a:ext cx="1718758" cy="65800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計畫</a:t>
            </a:r>
            <a:r>
              <a:rPr lang="en-US" altLang="zh-TW" sz="1400" b="1" dirty="0">
                <a:solidFill>
                  <a:schemeClr val="tx1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logo</a:t>
            </a:r>
            <a:br>
              <a:rPr lang="en-US" altLang="zh-TW" sz="1400" b="1" dirty="0">
                <a:solidFill>
                  <a:schemeClr val="tx1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</a:br>
            <a:r>
              <a:rPr lang="zh-TW" altLang="en-US" sz="1400" b="1" dirty="0">
                <a:solidFill>
                  <a:schemeClr val="tx1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請保留此區</a:t>
            </a:r>
            <a:br>
              <a:rPr lang="en-US" altLang="zh-TW" sz="1400" b="1" dirty="0">
                <a:solidFill>
                  <a:srgbClr val="FF0000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</a:br>
            <a:r>
              <a:rPr lang="en-US" altLang="zh-TW" sz="1400" b="1" dirty="0">
                <a:solidFill>
                  <a:srgbClr val="FF0000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繳交時請刪除此框</a:t>
            </a:r>
            <a:r>
              <a:rPr lang="en-US" altLang="zh-TW" sz="1400" b="1" dirty="0">
                <a:solidFill>
                  <a:srgbClr val="FF0000"/>
                </a:solidFill>
                <a:latin typeface="思源黑體 TW" panose="020B0500000000000000" pitchFamily="34" charset="-120"/>
                <a:ea typeface="思源黑體 TW" panose="020B0500000000000000" pitchFamily="34" charset="-120"/>
              </a:rPr>
              <a:t>)</a:t>
            </a:r>
            <a:endParaRPr lang="zh-TW" altLang="en-US" sz="1400" b="1" dirty="0">
              <a:solidFill>
                <a:srgbClr val="FF0000"/>
              </a:solidFill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C4430A9-42AA-4E0D-B758-7785A6FA461D}"/>
              </a:ext>
            </a:extLst>
          </p:cNvPr>
          <p:cNvSpPr/>
          <p:nvPr/>
        </p:nvSpPr>
        <p:spPr>
          <a:xfrm>
            <a:off x="212950" y="1709992"/>
            <a:ext cx="11766099" cy="43088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請用一句</a:t>
            </a:r>
            <a:r>
              <a:rPr lang="en-US" altLang="zh-TW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slogan</a:t>
            </a:r>
            <a:r>
              <a:rPr lang="zh-TW" altLang="en-US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描述痛點跟解決方案</a:t>
            </a:r>
            <a:r>
              <a:rPr lang="en-US" altLang="zh-TW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(</a:t>
            </a:r>
            <a:r>
              <a:rPr lang="zh-TW" altLang="en-US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如</a:t>
            </a:r>
            <a:r>
              <a:rPr lang="en-US" altLang="zh-TW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:</a:t>
            </a:r>
            <a:r>
              <a:rPr lang="zh-TW" altLang="en-US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當 </a:t>
            </a:r>
            <a:r>
              <a:rPr lang="en-US" altLang="zh-TW" sz="2200" b="1" spc="-85" dirty="0" err="1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OpenAI</a:t>
            </a:r>
            <a:r>
              <a:rPr lang="en-US" altLang="zh-TW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 </a:t>
            </a:r>
            <a:r>
              <a:rPr lang="zh-TW" altLang="en-US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遇上 </a:t>
            </a:r>
            <a:r>
              <a:rPr lang="en-US" altLang="zh-TW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Stable Diffusion </a:t>
            </a:r>
            <a:r>
              <a:rPr lang="zh-TW" altLang="en-US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提高行銷轉換率</a:t>
            </a:r>
            <a:r>
              <a:rPr lang="en-US" altLang="zh-TW" sz="2200" b="1" spc="-85" dirty="0">
                <a:solidFill>
                  <a:prstClr val="black"/>
                </a:solidFill>
                <a:latin typeface="Microsoft YaHei" panose="020B0503020204020204" pitchFamily="34" charset="-122"/>
                <a:ea typeface="思源黑體 TW" panose="020B0500000000000000"/>
                <a:sym typeface="Helvetica Neue"/>
              </a:rPr>
              <a:t>)</a:t>
            </a:r>
            <a:endParaRPr lang="zh-TW" altLang="en-US" sz="2200" b="1" spc="-85" dirty="0">
              <a:solidFill>
                <a:prstClr val="black"/>
              </a:solidFill>
              <a:latin typeface="Microsoft YaHei" panose="020B0503020204020204" pitchFamily="34" charset="-122"/>
              <a:ea typeface="思源黑體 TW" panose="020B050000000000000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5440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1C76DFB-5E7E-4F7D-AF59-AA846C93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2244587-1991-4397-9E90-0830B871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7"/>
            <a:ext cx="11748010" cy="6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2FE801-731E-435E-880E-67F5D0F03E08}"/>
              </a:ext>
            </a:extLst>
          </p:cNvPr>
          <p:cNvSpPr/>
          <p:nvPr/>
        </p:nvSpPr>
        <p:spPr>
          <a:xfrm>
            <a:off x="2809692" y="230761"/>
            <a:ext cx="7225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667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二、</a:t>
            </a:r>
            <a:r>
              <a:rPr lang="zh-TW" altLang="en-US" sz="2667" b="1" dirty="0">
                <a:ea typeface="思源黑體 TW" panose="020B0500000000000000" pitchFamily="34" charset="-120"/>
              </a:rPr>
              <a:t>需求</a:t>
            </a:r>
            <a:r>
              <a:rPr kumimoji="1" lang="zh-TW" altLang="en-US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痛點</a:t>
            </a:r>
            <a:r>
              <a:rPr kumimoji="1" lang="en-US" altLang="zh-TW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(</a:t>
            </a:r>
            <a:r>
              <a:rPr kumimoji="1" lang="zh-TW" altLang="en-US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含出題廠商或團隊導入之客戶</a:t>
            </a:r>
            <a:r>
              <a:rPr kumimoji="1" lang="en-US" altLang="zh-TW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)</a:t>
            </a:r>
            <a:endParaRPr lang="zh-TW" altLang="en-US" sz="2800" b="1" kern="0" dirty="0">
              <a:solidFill>
                <a:prstClr val="black"/>
              </a:solidFill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D3FA82E-C019-415F-AF1D-238A1BE0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36788" y="753981"/>
            <a:ext cx="890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（詳細說明出題廠商或團隊導入之客戶痛點以及與團隊合作內容、實證目標）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76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2FE801-731E-435E-880E-67F5D0F03E08}"/>
              </a:ext>
            </a:extLst>
          </p:cNvPr>
          <p:cNvSpPr/>
          <p:nvPr/>
        </p:nvSpPr>
        <p:spPr>
          <a:xfrm>
            <a:off x="3669695" y="214163"/>
            <a:ext cx="4852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三、解決方案技術架構及流程</a:t>
            </a:r>
            <a:endPara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0D88D88-4580-49C6-BE7E-C7F6A26E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567102" y="716929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（請以圖示或流程架構圖展示並簡要說明）</a:t>
            </a:r>
          </a:p>
        </p:txBody>
      </p:sp>
    </p:spTree>
    <p:extLst>
      <p:ext uri="{BB962C8B-B14F-4D97-AF65-F5344CB8AC3E}">
        <p14:creationId xmlns:p14="http://schemas.microsoft.com/office/powerpoint/2010/main" val="388076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2FE801-731E-435E-880E-67F5D0F03E08}"/>
              </a:ext>
            </a:extLst>
          </p:cNvPr>
          <p:cNvSpPr/>
          <p:nvPr/>
        </p:nvSpPr>
        <p:spPr>
          <a:xfrm>
            <a:off x="2408133" y="214163"/>
            <a:ext cx="7375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四、解決方案</a:t>
            </a:r>
            <a:r>
              <a:rPr lang="en-US" altLang="zh-TW" sz="28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AI</a:t>
            </a:r>
            <a:r>
              <a:rPr lang="zh-TW" altLang="en-US" sz="28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應用技術說明及相關訓練方式</a:t>
            </a:r>
            <a:endPara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0D88D88-4580-49C6-BE7E-C7F6A26E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D196-4731-488D-BBC2-0FF6E27DC5C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208030" y="840403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（務必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詳述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系統流程方法、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技術模型、演算法）</a:t>
            </a:r>
            <a:endParaRPr lang="en-US" altLang="zh-TW" sz="20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24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D1F806B-07A2-4933-8137-540B072C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1B0F6D1-C322-41AA-AC59-AF82F39B011E}"/>
              </a:ext>
            </a:extLst>
          </p:cNvPr>
          <p:cNvSpPr/>
          <p:nvPr/>
        </p:nvSpPr>
        <p:spPr>
          <a:xfrm>
            <a:off x="2630146" y="230761"/>
            <a:ext cx="75841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667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五、</a:t>
            </a:r>
            <a:r>
              <a:rPr kumimoji="1" lang="zh-TW" altLang="en-US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計畫使用之資源</a:t>
            </a:r>
            <a:r>
              <a:rPr kumimoji="1" lang="en-US" altLang="zh-TW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(</a:t>
            </a:r>
            <a:r>
              <a:rPr kumimoji="1" lang="zh-TW" altLang="en-US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軟、硬體、訓練資料集等</a:t>
            </a:r>
            <a:r>
              <a:rPr kumimoji="1" lang="en-US" altLang="zh-TW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)</a:t>
            </a:r>
            <a:endParaRPr lang="zh-TW" altLang="en-US" sz="2800" b="1" kern="0" dirty="0">
              <a:solidFill>
                <a:prstClr val="black"/>
              </a:solidFill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  <a:p>
            <a:pPr algn="ctr"/>
            <a:endParaRPr lang="zh-TW" altLang="en-US" sz="2800" b="1" kern="0" dirty="0">
              <a:solidFill>
                <a:prstClr val="black"/>
              </a:solidFill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590AD5-0D93-46C4-9AC4-BB506090F6C3}"/>
              </a:ext>
            </a:extLst>
          </p:cNvPr>
          <p:cNvSpPr/>
          <p:nvPr/>
        </p:nvSpPr>
        <p:spPr>
          <a:xfrm>
            <a:off x="1011257" y="8929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b="1" dirty="0">
                <a:ea typeface="思源黑體 TW" panose="020B0500000000000000" pitchFamily="34" charset="-120"/>
              </a:rPr>
              <a:t>(</a:t>
            </a:r>
            <a:r>
              <a:rPr lang="zh-TW" altLang="en-US" sz="2000" b="1" dirty="0">
                <a:ea typeface="思源黑體 TW" panose="020B0500000000000000" pitchFamily="34" charset="-120"/>
              </a:rPr>
              <a:t>一</a:t>
            </a:r>
            <a:r>
              <a:rPr lang="en-US" altLang="zh-TW" sz="2000" b="1" dirty="0">
                <a:ea typeface="思源黑體 TW" panose="020B0500000000000000" pitchFamily="34" charset="-120"/>
              </a:rPr>
              <a:t>)</a:t>
            </a:r>
            <a:r>
              <a:rPr lang="zh-TW" altLang="en-US" sz="2000" b="1" dirty="0">
                <a:ea typeface="思源黑體 TW" panose="020B0500000000000000" pitchFamily="34" charset="-120"/>
              </a:rPr>
              <a:t>需求業者提供之軟、硬體：</a:t>
            </a:r>
          </a:p>
          <a:p>
            <a:pPr marL="363538"/>
            <a:r>
              <a:rPr lang="en-US" altLang="zh-TW" sz="2000" dirty="0">
                <a:ea typeface="思源黑體 TW" panose="020B0500000000000000" pitchFamily="34" charset="-120"/>
              </a:rPr>
              <a:t>(</a:t>
            </a:r>
            <a:r>
              <a:rPr lang="zh-TW" altLang="en-US" sz="2000" dirty="0">
                <a:ea typeface="思源黑體 TW" panose="020B0500000000000000" pitchFamily="34" charset="-120"/>
              </a:rPr>
              <a:t>含導入業者所提供之軟、硬體</a:t>
            </a:r>
            <a:r>
              <a:rPr lang="en-US" altLang="zh-TW" sz="2000" dirty="0">
                <a:ea typeface="思源黑體 TW" panose="020B0500000000000000" pitchFamily="34" charset="-120"/>
              </a:rPr>
              <a:t>)</a:t>
            </a:r>
          </a:p>
          <a:p>
            <a:r>
              <a:rPr lang="en-US" altLang="zh-TW" sz="2000" b="1" dirty="0">
                <a:ea typeface="思源黑體 TW" panose="020B0500000000000000" pitchFamily="34" charset="-120"/>
              </a:rPr>
              <a:t>(</a:t>
            </a:r>
            <a:r>
              <a:rPr lang="zh-TW" altLang="en-US" sz="2000" b="1" dirty="0">
                <a:ea typeface="思源黑體 TW" panose="020B0500000000000000" pitchFamily="34" charset="-120"/>
              </a:rPr>
              <a:t>二</a:t>
            </a:r>
            <a:r>
              <a:rPr lang="en-US" altLang="zh-TW" sz="2000" b="1" dirty="0">
                <a:ea typeface="思源黑體 TW" panose="020B0500000000000000" pitchFamily="34" charset="-120"/>
              </a:rPr>
              <a:t>)</a:t>
            </a:r>
            <a:r>
              <a:rPr lang="zh-TW" altLang="en-US" sz="2000" b="1" dirty="0">
                <a:ea typeface="思源黑體 TW" panose="020B0500000000000000" pitchFamily="34" charset="-120"/>
              </a:rPr>
              <a:t>團隊使用</a:t>
            </a:r>
            <a:r>
              <a:rPr lang="en-US" altLang="zh-TW" sz="2000" b="1" dirty="0">
                <a:ea typeface="思源黑體 TW" panose="020B0500000000000000" pitchFamily="34" charset="-120"/>
              </a:rPr>
              <a:t>/</a:t>
            </a:r>
            <a:r>
              <a:rPr lang="zh-TW" altLang="en-US" sz="2000" b="1" dirty="0">
                <a:ea typeface="思源黑體 TW" panose="020B0500000000000000" pitchFamily="34" charset="-120"/>
              </a:rPr>
              <a:t>研發之軟、硬體：</a:t>
            </a:r>
          </a:p>
        </p:txBody>
      </p:sp>
    </p:spTree>
    <p:extLst>
      <p:ext uri="{BB962C8B-B14F-4D97-AF65-F5344CB8AC3E}">
        <p14:creationId xmlns:p14="http://schemas.microsoft.com/office/powerpoint/2010/main" val="322217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D1F806B-07A2-4933-8137-540B072C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E716-D756-4D91-A931-6160C75FCDDB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1B0F6D1-C322-41AA-AC59-AF82F39B011E}"/>
              </a:ext>
            </a:extLst>
          </p:cNvPr>
          <p:cNvSpPr/>
          <p:nvPr/>
        </p:nvSpPr>
        <p:spPr>
          <a:xfrm>
            <a:off x="2630146" y="230761"/>
            <a:ext cx="75841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五、</a:t>
            </a:r>
            <a:r>
              <a:rPr kumimoji="1" lang="zh-TW" altLang="en-US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計畫使用之資源</a:t>
            </a:r>
            <a:r>
              <a:rPr kumimoji="1" lang="en-US" altLang="zh-TW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(</a:t>
            </a:r>
            <a:r>
              <a:rPr kumimoji="1" lang="zh-TW" altLang="en-US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軟、硬體、訓練資料集等</a:t>
            </a:r>
            <a:r>
              <a:rPr kumimoji="1" lang="en-US" altLang="zh-TW" sz="2800" b="1" kern="0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)</a:t>
            </a:r>
            <a:endParaRPr lang="zh-TW" altLang="en-US" sz="2800" b="1" kern="0" dirty="0">
              <a:solidFill>
                <a:prstClr val="black"/>
              </a:solidFill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  <a:p>
            <a:pPr algn="ctr"/>
            <a:endParaRPr lang="zh-TW" altLang="en-US" sz="2800" b="1" kern="0" dirty="0">
              <a:solidFill>
                <a:prstClr val="black"/>
              </a:solidFill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E2E46A5-2C81-47F7-A13E-5F30410E4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04527"/>
              </p:ext>
            </p:extLst>
          </p:nvPr>
        </p:nvGraphicFramePr>
        <p:xfrm>
          <a:off x="1051487" y="2005749"/>
          <a:ext cx="10741445" cy="4141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181">
                  <a:extLst>
                    <a:ext uri="{9D8B030D-6E8A-4147-A177-3AD203B41FA5}">
                      <a16:colId xmlns:a16="http://schemas.microsoft.com/office/drawing/2014/main" val="284573474"/>
                    </a:ext>
                  </a:extLst>
                </a:gridCol>
                <a:gridCol w="2754216">
                  <a:extLst>
                    <a:ext uri="{9D8B030D-6E8A-4147-A177-3AD203B41FA5}">
                      <a16:colId xmlns:a16="http://schemas.microsoft.com/office/drawing/2014/main" val="991976807"/>
                    </a:ext>
                  </a:extLst>
                </a:gridCol>
                <a:gridCol w="1742401">
                  <a:extLst>
                    <a:ext uri="{9D8B030D-6E8A-4147-A177-3AD203B41FA5}">
                      <a16:colId xmlns:a16="http://schemas.microsoft.com/office/drawing/2014/main" val="1708035825"/>
                    </a:ext>
                  </a:extLst>
                </a:gridCol>
                <a:gridCol w="2181141">
                  <a:extLst>
                    <a:ext uri="{9D8B030D-6E8A-4147-A177-3AD203B41FA5}">
                      <a16:colId xmlns:a16="http://schemas.microsoft.com/office/drawing/2014/main" val="2389354974"/>
                    </a:ext>
                  </a:extLst>
                </a:gridCol>
                <a:gridCol w="1901936">
                  <a:extLst>
                    <a:ext uri="{9D8B030D-6E8A-4147-A177-3AD203B41FA5}">
                      <a16:colId xmlns:a16="http://schemas.microsoft.com/office/drawing/2014/main" val="3453121559"/>
                    </a:ext>
                  </a:extLst>
                </a:gridCol>
                <a:gridCol w="1390570">
                  <a:extLst>
                    <a:ext uri="{9D8B030D-6E8A-4147-A177-3AD203B41FA5}">
                      <a16:colId xmlns:a16="http://schemas.microsoft.com/office/drawing/2014/main" val="3316624533"/>
                    </a:ext>
                  </a:extLst>
                </a:gridCol>
              </a:tblGrid>
              <a:tr h="736596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資料類型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 gridSpan="3"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資料數量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資料數量小計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altLang="en-US" sz="2000" b="1" kern="100" dirty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  <a:cs typeface="+mn-cs"/>
                        </a:rPr>
                        <a:t>資料檔案大小</a:t>
                      </a:r>
                    </a:p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填寫範例：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1.2GB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extLst>
                  <a:ext uri="{0D108BD9-81ED-4DB2-BD59-A6C34878D82A}">
                    <a16:rowId xmlns:a16="http://schemas.microsoft.com/office/drawing/2014/main" val="1339997949"/>
                  </a:ext>
                </a:extLst>
              </a:tr>
              <a:tr h="5013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訓練集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驗證集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測試集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75593"/>
                  </a:ext>
                </a:extLst>
              </a:tr>
              <a:tr h="523885"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數值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填寫範例：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</a:endParaRPr>
                    </a:p>
                    <a:p>
                      <a:pPr marL="419100" indent="-41910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溫度數據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20,000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筆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extLst>
                  <a:ext uri="{0D108BD9-81ED-4DB2-BD59-A6C34878D82A}">
                    <a16:rowId xmlns:a16="http://schemas.microsoft.com/office/drawing/2014/main" val="2321763601"/>
                  </a:ext>
                </a:extLst>
              </a:tr>
              <a:tr h="523885"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文本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填寫範例：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</a:endParaRPr>
                    </a:p>
                    <a:p>
                      <a:pPr marL="419100" indent="-41910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新聞資料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1,000,000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筆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extLst>
                  <a:ext uri="{0D108BD9-81ED-4DB2-BD59-A6C34878D82A}">
                    <a16:rowId xmlns:a16="http://schemas.microsoft.com/office/drawing/2014/main" val="3810877541"/>
                  </a:ext>
                </a:extLst>
              </a:tr>
              <a:tr h="523885"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語音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填寫範例：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</a:endParaRPr>
                    </a:p>
                    <a:p>
                      <a:pPr marL="419100" indent="-41910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咳嗽聲音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500,000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筆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extLst>
                  <a:ext uri="{0D108BD9-81ED-4DB2-BD59-A6C34878D82A}">
                    <a16:rowId xmlns:a16="http://schemas.microsoft.com/office/drawing/2014/main" val="2621596147"/>
                  </a:ext>
                </a:extLst>
              </a:tr>
              <a:tr h="531100"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影像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填寫範例：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</a:endParaRPr>
                    </a:p>
                    <a:p>
                      <a:pPr marL="419100" indent="-41910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管件裂紋影像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20,000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筆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extLst>
                  <a:ext uri="{0D108BD9-81ED-4DB2-BD59-A6C34878D82A}">
                    <a16:rowId xmlns:a16="http://schemas.microsoft.com/office/drawing/2014/main" val="1977298547"/>
                  </a:ext>
                </a:extLst>
              </a:tr>
              <a:tr h="800947"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其它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 anchor="ctr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260475" algn="l"/>
                        </a:tabLs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思源黑體 TW" panose="020B050000000000000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思源黑體 TW" panose="020B0500000000000000"/>
                        <a:cs typeface="Times New Roman" panose="02020603050405020304" pitchFamily="18" charset="0"/>
                      </a:endParaRPr>
                    </a:p>
                  </a:txBody>
                  <a:tcPr marL="66933" marR="66933" marT="0" marB="0"/>
                </a:tc>
                <a:extLst>
                  <a:ext uri="{0D108BD9-81ED-4DB2-BD59-A6C34878D82A}">
                    <a16:rowId xmlns:a16="http://schemas.microsoft.com/office/drawing/2014/main" val="3484525829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70A9EF8A-44C9-434E-B15A-664AEFC1B4DA}"/>
              </a:ext>
            </a:extLst>
          </p:cNvPr>
          <p:cNvSpPr/>
          <p:nvPr/>
        </p:nvSpPr>
        <p:spPr>
          <a:xfrm>
            <a:off x="492686" y="760889"/>
            <a:ext cx="11699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(</a:t>
            </a:r>
            <a:r>
              <a:rPr lang="zh-TW" altLang="en-US" sz="20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三</a:t>
            </a:r>
            <a:r>
              <a:rPr lang="en-US" altLang="zh-TW" sz="20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)</a:t>
            </a:r>
            <a:r>
              <a:rPr lang="zh-TW" altLang="en-US" sz="2000" b="1" dirty="0">
                <a:latin typeface="思源黑體 TW" panose="020B0500000000000000" pitchFamily="34" charset="-120"/>
                <a:ea typeface="思源黑體 TW" panose="020B0500000000000000" pitchFamily="34" charset="-120"/>
              </a:rPr>
              <a:t>訓練資料集之資料蒐集成果、整備度與使用方式</a:t>
            </a:r>
            <a:endParaRPr lang="en-US" altLang="zh-TW" sz="2000" b="1" dirty="0"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  <a:p>
            <a:pPr marL="444500"/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請說明資料蒐集來源及項目、</a:t>
            </a:r>
            <a:r>
              <a:rPr lang="zh-TW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資料量蒐集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成果、</a:t>
            </a:r>
            <a:r>
              <a:rPr lang="zh-TW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資料處理及使用方式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以及</a:t>
            </a:r>
            <a:r>
              <a:rPr lang="zh-TW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資訊安全運作機制說明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，內容及下表不超過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頁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62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AACED2"/>
      </a:accent3>
      <a:accent4>
        <a:srgbClr val="009FB8"/>
      </a:accent4>
      <a:accent5>
        <a:srgbClr val="FFBBB3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1139</Words>
  <Application>Microsoft Office PowerPoint</Application>
  <PresentationFormat>寬螢幕</PresentationFormat>
  <Paragraphs>244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35" baseType="lpstr">
      <vt:lpstr>DengXian</vt:lpstr>
      <vt:lpstr>Helvetica Neue</vt:lpstr>
      <vt:lpstr>Helvetica Neue Medium</vt:lpstr>
      <vt:lpstr>微软雅黑</vt:lpstr>
      <vt:lpstr>微软雅黑</vt:lpstr>
      <vt:lpstr>Noto Sans TC</vt:lpstr>
      <vt:lpstr>思源黑體 TW</vt:lpstr>
      <vt:lpstr>思源黑體 TW Light</vt:lpstr>
      <vt:lpstr>微軟正黑體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優群 企劃室01</dc:creator>
  <cp:lastModifiedBy>張祐琳</cp:lastModifiedBy>
  <cp:revision>80</cp:revision>
  <cp:lastPrinted>2024-08-15T02:07:39Z</cp:lastPrinted>
  <dcterms:created xsi:type="dcterms:W3CDTF">2022-06-15T02:18:17Z</dcterms:created>
  <dcterms:modified xsi:type="dcterms:W3CDTF">2024-08-21T07:57:18Z</dcterms:modified>
</cp:coreProperties>
</file>