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8" r:id="rId3"/>
    <p:sldId id="256" r:id="rId4"/>
    <p:sldId id="304" r:id="rId5"/>
    <p:sldId id="307" r:id="rId6"/>
    <p:sldId id="305" r:id="rId7"/>
    <p:sldId id="296" r:id="rId8"/>
    <p:sldId id="297" r:id="rId9"/>
    <p:sldId id="314" r:id="rId10"/>
    <p:sldId id="308" r:id="rId11"/>
    <p:sldId id="309" r:id="rId12"/>
    <p:sldId id="302" r:id="rId13"/>
    <p:sldId id="310" r:id="rId14"/>
    <p:sldId id="311" r:id="rId15"/>
    <p:sldId id="315" r:id="rId1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9200"/>
    <a:srgbClr val="F8C937"/>
    <a:srgbClr val="BDE2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D6CD36DA-B8AE-4113-A7A3-CD6BDC72EB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12A6144-81D6-46E5-9E0A-7A27865DCB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50B93-B838-43EB-A184-F67DD6CC2C27}" type="datetimeFigureOut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E3BE90C-E023-4656-8494-3B1AAB539AF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7370B3B-967C-42C9-8394-A11632EFCB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C51269-1362-4C43-A3CD-117DF2627F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45351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647FD-7C12-4973-A6B2-F6AB035FDCEF}" type="datetimeFigureOut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2DECC-8D5D-4E90-B12B-1DEA4BF8BF8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62901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D71E04-F362-4DE4-80C1-21B77BF37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F1630C9-389F-4A02-B473-8735137D2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EA89AD-6703-4FD2-BAF2-48A049AF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1B77F-0C1B-4751-8950-3723D90C6FA9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49D5CE-7AF7-4BA4-B43D-9EBD7FA9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2EEA41-3159-423E-8426-A58EA33F3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900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BDCADC-02B7-4235-B490-DF605ED36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F3FB209-0D13-4C24-83E7-20E8D0C04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AECDD1-E666-47C0-96FD-8E7BF068B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0955A-A428-46D5-B608-7C52900A3E1B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2DADB34-C663-46A2-9DEF-85784D705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379C1CB-F7C8-4D54-842B-507C0B4CC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6896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CA72390-1789-4F92-9C44-EEAEEEF7BC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DBA5B0E-E89C-4D89-9F81-CA7A6A33D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2B7375-7B81-4C91-940B-ED4350B50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33206-FE7F-46D3-A65B-85EB430E281B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0E1000-CF7C-4AA4-94F3-F1CAE57B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384C1F-395F-48E0-BE93-A385517A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8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D71E04-F362-4DE4-80C1-21B77BF37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F1630C9-389F-4A02-B473-8735137D2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5EA89AD-6703-4FD2-BAF2-48A049AF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77886-1FAA-4233-8653-A7D8951F6D3C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049D5CE-7AF7-4BA4-B43D-9EBD7FA9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C2EEA41-3159-423E-8426-A58EA33F3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9406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1D19A4-5CC8-482A-A88F-A20B2208B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72419CE-2E88-479E-A328-FEB6E4098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5F493D-3A82-4E51-BE4D-B6ABAAABE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15C13-53A6-4EC8-8CDC-5BBDF2092969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70AF52-2402-45DC-9C25-D415334A8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FEFF90-70D2-4C2F-BB69-83FA858B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9062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8CE10D-4FEA-47DA-9769-E5B549B97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6CDFA1-BDB8-423C-ACF2-7ACEBC415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ED5064-6A8B-4528-8276-6C6FC852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9D63D-206D-426B-B969-C833A576B531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CEDB4F-D2C0-4175-B104-C6D3EE8DF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AA5C04-37D8-4725-B4A0-F8596728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1436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1BDE85-44AD-4C8D-A570-3650F502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E4A331-23A0-4E04-AFB1-034A4CFC8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E911A32-A83F-4AD2-93E5-592BF63FD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E5CC455-6B0B-4B1D-87E8-DBE7148E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CD321-EA87-4F6A-95E2-2AAC4112A287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B27397C-3D27-4681-96B2-0FA78FEA8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A5D3CB0-79E2-486C-87F9-D8E5C1E5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14361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8ECB85-0CE6-483B-9F87-37EA21D46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4F7236B-5768-403F-A5BD-28C9D8FA8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7CCCB9F-0D9E-4B35-90E7-42208E8DD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8EBBF59-2D52-4DB4-A453-CF5C592169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8E2821D-0C1D-44AD-90B9-6C026B7D7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5B4FCFA-2498-4E58-B5AD-C13F365B9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13BCE-132C-4283-A792-2BA924E83D1D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A391BCE-C16C-4D30-A492-8325F27B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A43A19D-4052-485D-B5DE-B3254964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8571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F433B7-943C-4D6B-969C-33C249D15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FE6B79E-DD93-409E-A649-B0377C20B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C59F-1A27-4421-9792-F672E4F2EBBA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4E48996-8854-4953-A7B0-2AE8966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B5AB9A6-D49C-4547-ACC8-9E913F26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40631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FECC0FB-BE91-46EA-BE1E-E3547A38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496-38C7-446B-ABB5-86D48A34394A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FFA1244-816A-454A-8727-418277D9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740BEA5-48F6-4E1A-911E-7D214CBEC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5848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F74EA2-3233-47CE-A689-15BC5BE7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A9265E-4613-4188-AEC4-29F33123F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644CE8E-B882-406E-95A1-FF5428CC86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7257DB9-038C-4207-99E8-20835B319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9CFA7-E431-4231-A4B7-1AB70064F05C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A048698-C193-4075-8AFB-86E484C8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2109D8B-BD07-4A38-A069-718FBF7F5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054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1D19A4-5CC8-482A-A88F-A20B2208B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72419CE-2E88-479E-A328-FEB6E4098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A5F493D-3A82-4E51-BE4D-B6ABAAABE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5D58E-49D0-431E-87BB-B8B0BD45D90E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70AF52-2402-45DC-9C25-D415334A8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FEFF90-70D2-4C2F-BB69-83FA858B0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42715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749E56-4FC2-487F-905C-FD6C89BE8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E27F2F1-D745-4CAA-BC43-175CAB8EE7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1B93843-ACD1-4F84-BB74-94CBD4B70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2038E8-B6F4-4977-9ABF-5112897CB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70164-357E-46E9-9B60-19641FB4F84E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D89EB7-2481-4F2D-935E-D9766A86F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03548BA-DED0-49C7-A087-C18995866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58342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BDCADC-02B7-4235-B490-DF605ED36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F3FB209-0D13-4C24-83E7-20E8D0C04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AECDD1-E666-47C0-96FD-8E7BF068B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E80B6-347C-444E-89A2-9A5575821F4A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2DADB34-C663-46A2-9DEF-85784D705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379C1CB-F7C8-4D54-842B-507C0B4CC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860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CA72390-1789-4F92-9C44-EEAEEEF7BC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DBA5B0E-E89C-4D89-9F81-CA7A6A33D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2B7375-7B81-4C91-940B-ED4350B50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D3991-36A4-4D68-B68A-48C16B827734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0E1000-CF7C-4AA4-94F3-F1CAE57B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384C1F-395F-48E0-BE93-A385517A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31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8CE10D-4FEA-47DA-9769-E5B549B97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6CDFA1-BDB8-423C-ACF2-7ACEBC415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5ED5064-6A8B-4528-8276-6C6FC852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48DBF-2F7E-4AE8-A7D1-D6C9501C41E6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5CEDB4F-D2C0-4175-B104-C6D3EE8DF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AA5C04-37D8-4725-B4A0-F8596728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1256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1BDE85-44AD-4C8D-A570-3650F502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6E4A331-23A0-4E04-AFB1-034A4CFC8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E911A32-A83F-4AD2-93E5-592BF63FD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E5CC455-6B0B-4B1D-87E8-DBE7148E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A06FD-F1DA-42AD-B9FE-BE24D2EF242E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B27397C-3D27-4681-96B2-0FA78FEA8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A5D3CB0-79E2-486C-87F9-D8E5C1E51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9599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8ECB85-0CE6-483B-9F87-37EA21D46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4F7236B-5768-403F-A5BD-28C9D8FA8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7CCCB9F-0D9E-4B35-90E7-42208E8DD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E8EBBF59-2D52-4DB4-A453-CF5C592169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8E2821D-0C1D-44AD-90B9-6C026B7D7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5B4FCFA-2498-4E58-B5AD-C13F365B9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5450B-5CBB-46EF-A731-611BE86CBD55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CA391BCE-C16C-4D30-A492-8325F27B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A43A19D-4052-485D-B5DE-B3254964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449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F433B7-943C-4D6B-969C-33C249D15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FE6B79E-DD93-409E-A649-B0377C20B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804BC-CC33-4D4B-9867-6EB4A2D587EF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4E48996-8854-4953-A7B0-2AE8966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5B5AB9A6-D49C-4547-ACC8-9E913F262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623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FECC0FB-BE91-46EA-BE1E-E3547A38E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21F2F-6CB8-4841-AAAC-5FE9EA466C48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6FFA1244-816A-454A-8727-418277D9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C740BEA5-48F6-4E1A-911E-7D214CBEC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6446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F74EA2-3233-47CE-A689-15BC5BE7F9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0A9265E-4613-4188-AEC4-29F33123F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644CE8E-B882-406E-95A1-FF5428CC86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7257DB9-038C-4207-99E8-20835B319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35834-DB9B-43EE-A755-03039768F9C9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A048698-C193-4075-8AFB-86E484C8E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2109D8B-BD07-4A38-A069-718FBF7F5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4755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749E56-4FC2-487F-905C-FD6C89BE8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E27F2F1-D745-4CAA-BC43-175CAB8EE7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1B93843-ACD1-4F84-BB74-94CBD4B70A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012038E8-B6F4-4977-9ABF-5112897CB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DBAE9-A50A-46FE-A3B4-C715F2777C8E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4D89EB7-2481-4F2D-935E-D9766A86F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03548BA-DED0-49C7-A087-C18995866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132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A2B3C78-C953-447B-A6BD-C3CC0AA03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A9C5BA5-4E57-4EFE-A2E5-441FBA393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BFE7DC-BF83-4C42-823A-D1DBA5C63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F3026-F195-471C-B19B-7B9C271C1A28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7C65F7-CAC4-4891-AAA9-D80DEFE48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5F4850-F5EF-416C-B28F-8765F6FCF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32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A2B3C78-C953-447B-A6BD-C3CC0AA03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A9C5BA5-4E57-4EFE-A2E5-441FBA393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ABFE7DC-BF83-4C42-823A-D1DBA5C63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A248-B5FE-4C92-BD29-C052347E76EC}" type="datetime1">
              <a:rPr lang="zh-TW" altLang="en-US" smtClean="0"/>
              <a:t>2024/3/13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7C65F7-CAC4-4891-AAA9-D80DEFE480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TW"/>
              <a:t>1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A5F4850-F5EF-416C-B28F-8765F6FCFA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BE716-D756-4D91-A931-6160C75FCDD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8613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23901" y="730244"/>
            <a:ext cx="6127751" cy="9525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5" name="矩形 4"/>
          <p:cNvSpPr/>
          <p:nvPr/>
        </p:nvSpPr>
        <p:spPr>
          <a:xfrm>
            <a:off x="723900" y="5690957"/>
            <a:ext cx="6127751" cy="9525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3" name="TextBox 2"/>
          <p:cNvSpPr txBox="1"/>
          <p:nvPr/>
        </p:nvSpPr>
        <p:spPr>
          <a:xfrm>
            <a:off x="653164" y="982303"/>
            <a:ext cx="7755128" cy="2602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TW" sz="5333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AI+</a:t>
            </a:r>
            <a:r>
              <a:rPr lang="zh-TW" altLang="en-US" sz="5333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新銳選拔賽</a:t>
            </a:r>
            <a:endParaRPr lang="en-US" altLang="zh-TW" sz="5333" b="1" dirty="0">
              <a:solidFill>
                <a:srgbClr val="2E486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TW" altLang="en-US" sz="8000" b="1" dirty="0">
                <a:solidFill>
                  <a:srgbClr val="2E48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rPr>
              <a:t>團隊提案簡報</a:t>
            </a:r>
            <a:endParaRPr lang="zh-CN" altLang="en-US" sz="8000" b="1" dirty="0">
              <a:solidFill>
                <a:srgbClr val="2E4860"/>
              </a:solidFill>
              <a:latin typeface="Microsoft YaHei" panose="020B0503020204020204" pitchFamily="34" charset="-122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723901" y="4599711"/>
            <a:ext cx="6127751" cy="6351"/>
          </a:xfrm>
          <a:prstGeom prst="line">
            <a:avLst/>
          </a:prstGeom>
          <a:ln w="15875">
            <a:solidFill>
              <a:srgbClr val="4444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23900" y="5002881"/>
            <a:ext cx="6040095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133" b="1" spc="-13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XXX</a:t>
            </a:r>
            <a:r>
              <a:rPr lang="zh-TW" altLang="en-US" sz="2133" b="1" spc="-13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公司</a:t>
            </a:r>
            <a:endParaRPr lang="zh-CN" altLang="en-US" sz="2133" b="1" spc="-13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4796" y="6054626"/>
            <a:ext cx="3079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數位發展部數位產業署</a:t>
            </a:r>
            <a:endParaRPr lang="en-US" altLang="zh-TW" sz="1400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  <a:p>
            <a:r>
              <a:rPr lang="en-US" altLang="zh-TW" sz="1400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AI</a:t>
            </a:r>
            <a:r>
              <a:rPr lang="zh-TW" altLang="en-US" sz="1400" dirty="0">
                <a:solidFill>
                  <a:srgbClr val="23232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智慧應用服務環境發展推動計畫</a:t>
            </a:r>
            <a:endParaRPr lang="zh-CN" altLang="en-US" sz="1400" dirty="0">
              <a:solidFill>
                <a:srgbClr val="23232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 panose="020B0604020202020204" pitchFamily="34" charset="0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7661273" y="695875"/>
            <a:ext cx="3785660" cy="3785660"/>
          </a:xfrm>
          <a:prstGeom prst="ellipse">
            <a:avLst/>
          </a:prstGeom>
          <a:noFill/>
          <a:ln w="9525">
            <a:solidFill>
              <a:srgbClr val="EBEB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pic>
        <p:nvPicPr>
          <p:cNvPr id="1026" name="Picture 2" descr="S:\U化智慧產業服務中心\工業局_AI推動計畫\計畫LOGO\計畫LOGO(AI人頭)\AI計畫logo_20190523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3287"/>
          <a:stretch/>
        </p:blipFill>
        <p:spPr bwMode="auto">
          <a:xfrm>
            <a:off x="8459879" y="1569752"/>
            <a:ext cx="2188444" cy="2037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35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2609272" y="136525"/>
            <a:ext cx="7127271" cy="25549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五、提案內容與實證方法</a:t>
            </a: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2.AI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解決方案說明</a:t>
            </a:r>
            <a:endParaRPr lang="en-US" altLang="zh-TW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需包含使用情境描述、系統架構與功能規格、</a:t>
            </a:r>
            <a:endParaRPr lang="en-US" altLang="zh-TW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國際雲端平臺應用規劃、使用者介面設計等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</a:p>
          <a:p>
            <a:pPr algn="ctr"/>
            <a:endParaRPr lang="zh-TW" altLang="en-US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lang="zh-TW" altLang="en-US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349CFEF-7374-434C-99CD-105276297EA2}"/>
              </a:ext>
            </a:extLst>
          </p:cNvPr>
          <p:cNvSpPr txBox="1"/>
          <p:nvPr/>
        </p:nvSpPr>
        <p:spPr>
          <a:xfrm>
            <a:off x="8251958" y="6356352"/>
            <a:ext cx="27412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2400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7CB83FE-2AE2-48B5-A892-675CA8D13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1318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1645469" y="235495"/>
            <a:ext cx="9858788" cy="17340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六、可行性分析</a:t>
            </a:r>
            <a:endParaRPr lang="en-US" altLang="zh-TW" sz="2667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1.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技術可行性分析</a:t>
            </a:r>
            <a:endParaRPr lang="en-US" altLang="zh-TW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包含資料蒐集與整備規劃、終端設備或邊綠運算產品支援能力、</a:t>
            </a:r>
            <a:endParaRPr lang="en-US" altLang="zh-TW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AI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模型正確率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速度之目標設定等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endParaRPr lang="zh-TW" altLang="en-US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953965F-D717-404E-BDCD-3572992F37F0}"/>
              </a:ext>
            </a:extLst>
          </p:cNvPr>
          <p:cNvSpPr txBox="1"/>
          <p:nvPr/>
        </p:nvSpPr>
        <p:spPr>
          <a:xfrm>
            <a:off x="8251958" y="6356352"/>
            <a:ext cx="27412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2400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D81307DC-6989-4CA6-B9B3-7F6CD187E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175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4804985" y="235495"/>
            <a:ext cx="3539752" cy="1323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六、可行性分析</a:t>
            </a:r>
            <a:endParaRPr lang="en-US" altLang="zh-TW" sz="2667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驗證場域規劃與實證</a:t>
            </a:r>
            <a:endParaRPr lang="en-US" altLang="zh-TW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lang="zh-TW" altLang="en-US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953965F-D717-404E-BDCD-3572992F37F0}"/>
              </a:ext>
            </a:extLst>
          </p:cNvPr>
          <p:cNvSpPr txBox="1"/>
          <p:nvPr/>
        </p:nvSpPr>
        <p:spPr>
          <a:xfrm>
            <a:off x="8251958" y="6356352"/>
            <a:ext cx="27412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2400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540423A-FD4E-4AE4-A797-62071C5A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9610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4804985" y="235495"/>
            <a:ext cx="3539752" cy="913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六、可行性分析</a:t>
            </a:r>
            <a:endParaRPr lang="en-US" altLang="zh-TW" sz="2667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3.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預期導入場域之效益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953965F-D717-404E-BDCD-3572992F37F0}"/>
              </a:ext>
            </a:extLst>
          </p:cNvPr>
          <p:cNvSpPr txBox="1"/>
          <p:nvPr/>
        </p:nvSpPr>
        <p:spPr>
          <a:xfrm>
            <a:off x="8251958" y="6356352"/>
            <a:ext cx="27412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2400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C512E1E-85B7-42CB-86C1-EFFAC92D9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956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4463545" y="235495"/>
            <a:ext cx="4222631" cy="1323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六、可行性分析</a:t>
            </a:r>
            <a:endParaRPr lang="en-US" altLang="zh-TW" sz="2667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4.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目標市場導入與行銷計畫</a:t>
            </a:r>
            <a:endParaRPr lang="en-US" altLang="zh-TW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lang="zh-TW" altLang="en-US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0953965F-D717-404E-BDCD-3572992F37F0}"/>
              </a:ext>
            </a:extLst>
          </p:cNvPr>
          <p:cNvSpPr txBox="1"/>
          <p:nvPr/>
        </p:nvSpPr>
        <p:spPr>
          <a:xfrm>
            <a:off x="8251958" y="6356352"/>
            <a:ext cx="27412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2400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C512E1E-85B7-42CB-86C1-EFFAC92D9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506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>
            <a:extLst>
              <a:ext uri="{FF2B5EF4-FFF2-40B4-BE49-F238E27FC236}">
                <a16:creationId xmlns:a16="http://schemas.microsoft.com/office/drawing/2014/main" id="{79CC90FD-208F-4B75-825A-235C3778193A}"/>
              </a:ext>
            </a:extLst>
          </p:cNvPr>
          <p:cNvSpPr/>
          <p:nvPr/>
        </p:nvSpPr>
        <p:spPr>
          <a:xfrm>
            <a:off x="0" y="237495"/>
            <a:ext cx="2448394" cy="715199"/>
          </a:xfrm>
          <a:prstGeom prst="rect">
            <a:avLst/>
          </a:prstGeom>
          <a:solidFill>
            <a:srgbClr val="2E486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1" name="TextBox 6">
            <a:extLst>
              <a:ext uri="{FF2B5EF4-FFF2-40B4-BE49-F238E27FC236}">
                <a16:creationId xmlns:a16="http://schemas.microsoft.com/office/drawing/2014/main" id="{F947B758-BDB3-4F70-B0D4-1BAA6B926558}"/>
              </a:ext>
            </a:extLst>
          </p:cNvPr>
          <p:cNvSpPr txBox="1"/>
          <p:nvPr/>
        </p:nvSpPr>
        <p:spPr>
          <a:xfrm>
            <a:off x="639044" y="420617"/>
            <a:ext cx="2852185" cy="3489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b="1" i="0" u="none" strike="noStrike" kern="0" cap="none" spc="-1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CONTENT</a:t>
            </a:r>
            <a:endParaRPr kumimoji="0" lang="zh-CN" altLang="en-US" b="1" i="0" u="none" strike="noStrike" kern="0" cap="none" spc="-1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32" name="TextBox 8">
            <a:extLst>
              <a:ext uri="{FF2B5EF4-FFF2-40B4-BE49-F238E27FC236}">
                <a16:creationId xmlns:a16="http://schemas.microsoft.com/office/drawing/2014/main" id="{402DDB36-5589-4C20-91BF-D059E6AC1D42}"/>
              </a:ext>
            </a:extLst>
          </p:cNvPr>
          <p:cNvSpPr txBox="1"/>
          <p:nvPr/>
        </p:nvSpPr>
        <p:spPr>
          <a:xfrm>
            <a:off x="5178039" y="263168"/>
            <a:ext cx="4715162" cy="594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100" b="1" i="0" u="none" strike="noStrike" kern="0" cap="none" spc="0" normalizeH="0" baseline="0" noProof="0" dirty="0">
                <a:ln>
                  <a:noFill/>
                </a:ln>
                <a:solidFill>
                  <a:srgbClr val="2E4860"/>
                </a:solidFill>
                <a:effectLst/>
                <a:uLnTx/>
                <a:uFillTx/>
                <a:latin typeface="Arial"/>
                <a:ea typeface="微软雅黑"/>
              </a:rPr>
              <a:t>簡報目錄</a:t>
            </a:r>
            <a:endParaRPr kumimoji="0" lang="zh-CN" altLang="en-US" sz="2100" b="1" i="0" u="none" strike="noStrike" kern="0" cap="none" spc="0" normalizeH="0" baseline="0" noProof="0" dirty="0">
              <a:ln>
                <a:noFill/>
              </a:ln>
              <a:solidFill>
                <a:srgbClr val="2E4860"/>
              </a:solidFill>
              <a:effectLst/>
              <a:uLnTx/>
              <a:uFillTx/>
              <a:latin typeface="Arial"/>
              <a:ea typeface="微软雅黑"/>
            </a:endParaRPr>
          </a:p>
        </p:txBody>
      </p:sp>
      <p:cxnSp>
        <p:nvCxnSpPr>
          <p:cNvPr id="33" name="直接连接符 9">
            <a:extLst>
              <a:ext uri="{FF2B5EF4-FFF2-40B4-BE49-F238E27FC236}">
                <a16:creationId xmlns:a16="http://schemas.microsoft.com/office/drawing/2014/main" id="{7BC66C73-9560-47C1-AB9E-40316D52C2AA}"/>
              </a:ext>
            </a:extLst>
          </p:cNvPr>
          <p:cNvCxnSpPr/>
          <p:nvPr/>
        </p:nvCxnSpPr>
        <p:spPr>
          <a:xfrm>
            <a:off x="5327212" y="891998"/>
            <a:ext cx="5675405" cy="0"/>
          </a:xfrm>
          <a:prstGeom prst="line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</p:cxnSp>
      <p:grpSp>
        <p:nvGrpSpPr>
          <p:cNvPr id="34" name="群組 33">
            <a:extLst>
              <a:ext uri="{FF2B5EF4-FFF2-40B4-BE49-F238E27FC236}">
                <a16:creationId xmlns:a16="http://schemas.microsoft.com/office/drawing/2014/main" id="{2F312578-DD95-47C7-BF09-96F746207EF6}"/>
              </a:ext>
            </a:extLst>
          </p:cNvPr>
          <p:cNvGrpSpPr/>
          <p:nvPr/>
        </p:nvGrpSpPr>
        <p:grpSpPr>
          <a:xfrm>
            <a:off x="5327212" y="1090219"/>
            <a:ext cx="5668530" cy="713191"/>
            <a:chOff x="4023816" y="1944705"/>
            <a:chExt cx="4254598" cy="517148"/>
          </a:xfrm>
        </p:grpSpPr>
        <p:sp>
          <p:nvSpPr>
            <p:cNvPr id="51" name="矩形 50">
              <a:extLst>
                <a:ext uri="{FF2B5EF4-FFF2-40B4-BE49-F238E27FC236}">
                  <a16:creationId xmlns:a16="http://schemas.microsoft.com/office/drawing/2014/main" id="{35E4E171-45B5-4BA9-82EE-1DEF6710E728}"/>
                </a:ext>
              </a:extLst>
            </p:cNvPr>
            <p:cNvSpPr/>
            <p:nvPr/>
          </p:nvSpPr>
          <p:spPr>
            <a:xfrm>
              <a:off x="4592240" y="1944705"/>
              <a:ext cx="3686174" cy="517147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r>
                <a:rPr lang="zh-TW" altLang="en-US" sz="2000" kern="0" dirty="0">
                  <a:solidFill>
                    <a:prstClr val="black"/>
                  </a:solidFill>
                  <a:latin typeface="Arial"/>
                  <a:ea typeface="微软雅黑"/>
                </a:rPr>
                <a:t>團隊參賽基本資料 </a:t>
              </a:r>
            </a:p>
          </p:txBody>
        </p:sp>
        <p:sp>
          <p:nvSpPr>
            <p:cNvPr id="52" name="TextBox 12">
              <a:extLst>
                <a:ext uri="{FF2B5EF4-FFF2-40B4-BE49-F238E27FC236}">
                  <a16:creationId xmlns:a16="http://schemas.microsoft.com/office/drawing/2014/main" id="{CECB213D-E120-4C35-8DEF-966DE8E52CBD}"/>
                </a:ext>
              </a:extLst>
            </p:cNvPr>
            <p:cNvSpPr txBox="1"/>
            <p:nvPr/>
          </p:nvSpPr>
          <p:spPr>
            <a:xfrm>
              <a:off x="4167334" y="2073750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b="1" kern="0" dirty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微软雅黑"/>
                </a:rPr>
                <a:t>一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微软雅黑"/>
              </a:endParaRPr>
            </a:p>
          </p:txBody>
        </p:sp>
        <p:sp>
          <p:nvSpPr>
            <p:cNvPr id="53" name="矩形 52">
              <a:extLst>
                <a:ext uri="{FF2B5EF4-FFF2-40B4-BE49-F238E27FC236}">
                  <a16:creationId xmlns:a16="http://schemas.microsoft.com/office/drawing/2014/main" id="{304AA6CA-7C5A-453F-9E10-ABA8ED766C5E}"/>
                </a:ext>
              </a:extLst>
            </p:cNvPr>
            <p:cNvSpPr/>
            <p:nvPr/>
          </p:nvSpPr>
          <p:spPr>
            <a:xfrm>
              <a:off x="4023816" y="194470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grpSp>
        <p:nvGrpSpPr>
          <p:cNvPr id="35" name="群組 34">
            <a:extLst>
              <a:ext uri="{FF2B5EF4-FFF2-40B4-BE49-F238E27FC236}">
                <a16:creationId xmlns:a16="http://schemas.microsoft.com/office/drawing/2014/main" id="{40B7C1DE-8CAD-4AEF-A243-342FEC1A7EDB}"/>
              </a:ext>
            </a:extLst>
          </p:cNvPr>
          <p:cNvGrpSpPr/>
          <p:nvPr/>
        </p:nvGrpSpPr>
        <p:grpSpPr>
          <a:xfrm>
            <a:off x="5327212" y="3010914"/>
            <a:ext cx="5666947" cy="720143"/>
            <a:chOff x="4025004" y="2576493"/>
            <a:chExt cx="4253410" cy="522189"/>
          </a:xfrm>
        </p:grpSpPr>
        <p:sp>
          <p:nvSpPr>
            <p:cNvPr id="48" name="矩形 47">
              <a:extLst>
                <a:ext uri="{FF2B5EF4-FFF2-40B4-BE49-F238E27FC236}">
                  <a16:creationId xmlns:a16="http://schemas.microsoft.com/office/drawing/2014/main" id="{538D9A85-1EA5-4F32-A320-7D6374540E45}"/>
                </a:ext>
              </a:extLst>
            </p:cNvPr>
            <p:cNvSpPr/>
            <p:nvPr/>
          </p:nvSpPr>
          <p:spPr>
            <a:xfrm>
              <a:off x="4592240" y="2576493"/>
              <a:ext cx="3686174" cy="517147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r>
                <a:rPr lang="zh-TW" altLang="en-US" sz="2000" kern="0" dirty="0">
                  <a:solidFill>
                    <a:prstClr val="black"/>
                  </a:solidFill>
                  <a:latin typeface="Arial"/>
                  <a:ea typeface="微软雅黑"/>
                </a:rPr>
                <a:t>團隊參賽能量說明</a:t>
              </a:r>
            </a:p>
          </p:txBody>
        </p:sp>
        <p:sp>
          <p:nvSpPr>
            <p:cNvPr id="49" name="TextBox 26">
              <a:extLst>
                <a:ext uri="{FF2B5EF4-FFF2-40B4-BE49-F238E27FC236}">
                  <a16:creationId xmlns:a16="http://schemas.microsoft.com/office/drawing/2014/main" id="{60597F16-8EF1-4AE7-BE87-DD7A2DA9B50F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Arial"/>
                  <a:ea typeface="微软雅黑"/>
                </a:rPr>
                <a:t>三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微软雅黑"/>
              </a:endParaRPr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49D5A6CD-AD8D-4B95-8D10-BC13B5CDC8D7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grpSp>
        <p:nvGrpSpPr>
          <p:cNvPr id="36" name="群組 35">
            <a:extLst>
              <a:ext uri="{FF2B5EF4-FFF2-40B4-BE49-F238E27FC236}">
                <a16:creationId xmlns:a16="http://schemas.microsoft.com/office/drawing/2014/main" id="{30890BA4-550B-4BFE-9B8F-8E75CA7DD162}"/>
              </a:ext>
            </a:extLst>
          </p:cNvPr>
          <p:cNvGrpSpPr/>
          <p:nvPr/>
        </p:nvGrpSpPr>
        <p:grpSpPr>
          <a:xfrm>
            <a:off x="5327212" y="4731749"/>
            <a:ext cx="5639982" cy="713191"/>
            <a:chOff x="4025004" y="3208355"/>
            <a:chExt cx="4233171" cy="517148"/>
          </a:xfrm>
        </p:grpSpPr>
        <p:sp>
          <p:nvSpPr>
            <p:cNvPr id="45" name="TextBox 17">
              <a:extLst>
                <a:ext uri="{FF2B5EF4-FFF2-40B4-BE49-F238E27FC236}">
                  <a16:creationId xmlns:a16="http://schemas.microsoft.com/office/drawing/2014/main" id="{57E773DB-C12F-4834-8B66-3829F7469B80}"/>
                </a:ext>
              </a:extLst>
            </p:cNvPr>
            <p:cNvSpPr txBox="1"/>
            <p:nvPr/>
          </p:nvSpPr>
          <p:spPr>
            <a:xfrm>
              <a:off x="4162425" y="3333024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b="1" kern="0" dirty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微软雅黑"/>
                </a:rPr>
                <a:t>五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微软雅黑"/>
              </a:endParaRP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id="{B73E11EC-8BD9-43FE-98BF-510288CE5EDF}"/>
                </a:ext>
              </a:extLst>
            </p:cNvPr>
            <p:cNvSpPr/>
            <p:nvPr/>
          </p:nvSpPr>
          <p:spPr>
            <a:xfrm>
              <a:off x="4025004" y="3208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7" name="矩形 46">
              <a:extLst>
                <a:ext uri="{FF2B5EF4-FFF2-40B4-BE49-F238E27FC236}">
                  <a16:creationId xmlns:a16="http://schemas.microsoft.com/office/drawing/2014/main" id="{7E58D209-1545-445D-B0C3-03BF7F6F21D6}"/>
                </a:ext>
              </a:extLst>
            </p:cNvPr>
            <p:cNvSpPr/>
            <p:nvPr/>
          </p:nvSpPr>
          <p:spPr>
            <a:xfrm>
              <a:off x="4572001" y="3208355"/>
              <a:ext cx="3686174" cy="517147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r>
                <a:rPr lang="zh-TW" altLang="en-US" sz="2000" kern="0" dirty="0">
                  <a:solidFill>
                    <a:prstClr val="black"/>
                  </a:solidFill>
                  <a:latin typeface="Arial"/>
                  <a:ea typeface="微软雅黑"/>
                </a:rPr>
                <a:t>提案內容與實證方法</a:t>
              </a:r>
            </a:p>
          </p:txBody>
        </p:sp>
      </p:grpSp>
      <p:grpSp>
        <p:nvGrpSpPr>
          <p:cNvPr id="37" name="群組 36">
            <a:extLst>
              <a:ext uri="{FF2B5EF4-FFF2-40B4-BE49-F238E27FC236}">
                <a16:creationId xmlns:a16="http://schemas.microsoft.com/office/drawing/2014/main" id="{5F0BC90A-B5B9-441C-827C-F39F38B2EC8E}"/>
              </a:ext>
            </a:extLst>
          </p:cNvPr>
          <p:cNvGrpSpPr/>
          <p:nvPr/>
        </p:nvGrpSpPr>
        <p:grpSpPr>
          <a:xfrm>
            <a:off x="5327212" y="5697153"/>
            <a:ext cx="5639982" cy="713191"/>
            <a:chOff x="4025004" y="3843355"/>
            <a:chExt cx="4233171" cy="517148"/>
          </a:xfrm>
        </p:grpSpPr>
        <p:sp>
          <p:nvSpPr>
            <p:cNvPr id="42" name="TextBox 19">
              <a:extLst>
                <a:ext uri="{FF2B5EF4-FFF2-40B4-BE49-F238E27FC236}">
                  <a16:creationId xmlns:a16="http://schemas.microsoft.com/office/drawing/2014/main" id="{E85413E9-BA28-4C26-AA9D-3267D36394D2}"/>
                </a:ext>
              </a:extLst>
            </p:cNvPr>
            <p:cNvSpPr txBox="1"/>
            <p:nvPr/>
          </p:nvSpPr>
          <p:spPr>
            <a:xfrm>
              <a:off x="4162425" y="3968024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b="1" kern="0" dirty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微软雅黑"/>
                </a:rPr>
                <a:t>六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微软雅黑"/>
              </a:endParaRPr>
            </a:p>
          </p:txBody>
        </p:sp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C9915B1C-C525-4630-A99A-94032182E0E8}"/>
                </a:ext>
              </a:extLst>
            </p:cNvPr>
            <p:cNvSpPr/>
            <p:nvPr/>
          </p:nvSpPr>
          <p:spPr>
            <a:xfrm>
              <a:off x="4025004" y="3843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F5BDF7E7-6457-453A-B0D7-A263FCB7680F}"/>
                </a:ext>
              </a:extLst>
            </p:cNvPr>
            <p:cNvSpPr/>
            <p:nvPr/>
          </p:nvSpPr>
          <p:spPr>
            <a:xfrm>
              <a:off x="4572001" y="3843355"/>
              <a:ext cx="3686174" cy="517147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微软雅黑"/>
                  <a:cs typeface="+mn-cs"/>
                </a:rPr>
                <a:t>可行性分析</a:t>
              </a:r>
              <a:endPara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  <p:grpSp>
        <p:nvGrpSpPr>
          <p:cNvPr id="38" name="群組 37">
            <a:extLst>
              <a:ext uri="{FF2B5EF4-FFF2-40B4-BE49-F238E27FC236}">
                <a16:creationId xmlns:a16="http://schemas.microsoft.com/office/drawing/2014/main" id="{954057C4-494E-423D-A7BC-1B7764BE72E3}"/>
              </a:ext>
            </a:extLst>
          </p:cNvPr>
          <p:cNvGrpSpPr/>
          <p:nvPr/>
        </p:nvGrpSpPr>
        <p:grpSpPr>
          <a:xfrm>
            <a:off x="5327212" y="2048669"/>
            <a:ext cx="5639982" cy="713191"/>
            <a:chOff x="4025004" y="3843355"/>
            <a:chExt cx="4233171" cy="517148"/>
          </a:xfrm>
        </p:grpSpPr>
        <p:sp>
          <p:nvSpPr>
            <p:cNvPr id="39" name="TextBox 19">
              <a:extLst>
                <a:ext uri="{FF2B5EF4-FFF2-40B4-BE49-F238E27FC236}">
                  <a16:creationId xmlns:a16="http://schemas.microsoft.com/office/drawing/2014/main" id="{70252F91-6B75-4E3E-B0F7-10488C9F2010}"/>
                </a:ext>
              </a:extLst>
            </p:cNvPr>
            <p:cNvSpPr txBox="1"/>
            <p:nvPr/>
          </p:nvSpPr>
          <p:spPr>
            <a:xfrm>
              <a:off x="4164776" y="3968024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>
                      <a:lumMod val="75000"/>
                    </a:schemeClr>
                  </a:solidFill>
                  <a:effectLst/>
                  <a:uLnTx/>
                  <a:uFillTx/>
                  <a:latin typeface="Arial"/>
                  <a:ea typeface="微软雅黑"/>
                </a:rPr>
                <a:t>二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微软雅黑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id="{D0ECC7AE-AAFB-472A-B3EA-9C0D1EEC2671}"/>
                </a:ext>
              </a:extLst>
            </p:cNvPr>
            <p:cNvSpPr/>
            <p:nvPr/>
          </p:nvSpPr>
          <p:spPr>
            <a:xfrm>
              <a:off x="4025004" y="3843355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  <p:sp>
          <p:nvSpPr>
            <p:cNvPr id="41" name="矩形 40">
              <a:extLst>
                <a:ext uri="{FF2B5EF4-FFF2-40B4-BE49-F238E27FC236}">
                  <a16:creationId xmlns:a16="http://schemas.microsoft.com/office/drawing/2014/main" id="{B2543760-84ED-4C06-93F6-FC73F0C883F4}"/>
                </a:ext>
              </a:extLst>
            </p:cNvPr>
            <p:cNvSpPr/>
            <p:nvPr/>
          </p:nvSpPr>
          <p:spPr>
            <a:xfrm>
              <a:off x="4572001" y="3843355"/>
              <a:ext cx="3686174" cy="517147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/>
              <a:r>
                <a:rPr lang="zh-TW" altLang="en-US" sz="2000" kern="0" dirty="0">
                  <a:solidFill>
                    <a:prstClr val="black"/>
                  </a:solidFill>
                  <a:latin typeface="Arial"/>
                  <a:ea typeface="微软雅黑"/>
                </a:rPr>
                <a:t>提案團隊所有成員資料</a:t>
              </a:r>
            </a:p>
          </p:txBody>
        </p:sp>
      </p:grp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79BDFFF7-89D4-4CBE-B934-EABDD0016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1</a:t>
            </a:fld>
            <a:endParaRPr lang="zh-TW" altLang="en-US"/>
          </a:p>
        </p:txBody>
      </p:sp>
      <p:grpSp>
        <p:nvGrpSpPr>
          <p:cNvPr id="27" name="群組 26">
            <a:extLst>
              <a:ext uri="{FF2B5EF4-FFF2-40B4-BE49-F238E27FC236}">
                <a16:creationId xmlns:a16="http://schemas.microsoft.com/office/drawing/2014/main" id="{392D799B-3F01-4BFA-BB15-028A4EE19C88}"/>
              </a:ext>
            </a:extLst>
          </p:cNvPr>
          <p:cNvGrpSpPr/>
          <p:nvPr/>
        </p:nvGrpSpPr>
        <p:grpSpPr>
          <a:xfrm>
            <a:off x="5300247" y="3874462"/>
            <a:ext cx="5666947" cy="720143"/>
            <a:chOff x="4025004" y="2576493"/>
            <a:chExt cx="4253410" cy="522189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774E0C1B-21CC-46F5-AD0A-5915F4CE6CE1}"/>
                </a:ext>
              </a:extLst>
            </p:cNvPr>
            <p:cNvSpPr/>
            <p:nvPr/>
          </p:nvSpPr>
          <p:spPr>
            <a:xfrm>
              <a:off x="4592240" y="2576493"/>
              <a:ext cx="3686174" cy="517147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lvl="0">
                <a:defRPr/>
              </a:pPr>
              <a:r>
                <a:rPr lang="zh-TW" altLang="en-US" sz="2000" kern="0" dirty="0">
                  <a:solidFill>
                    <a:prstClr val="black"/>
                  </a:solidFill>
                  <a:latin typeface="Arial"/>
                  <a:ea typeface="微软雅黑"/>
                </a:rPr>
                <a:t>一句話描述痛點跟解決方案</a:t>
              </a:r>
            </a:p>
          </p:txBody>
        </p:sp>
        <p:sp>
          <p:nvSpPr>
            <p:cNvPr id="29" name="TextBox 26">
              <a:extLst>
                <a:ext uri="{FF2B5EF4-FFF2-40B4-BE49-F238E27FC236}">
                  <a16:creationId xmlns:a16="http://schemas.microsoft.com/office/drawing/2014/main" id="{15C4946F-E4F7-4DBC-B7DB-F228C35C5519}"/>
                </a:ext>
              </a:extLst>
            </p:cNvPr>
            <p:cNvSpPr txBox="1"/>
            <p:nvPr/>
          </p:nvSpPr>
          <p:spPr>
            <a:xfrm>
              <a:off x="4162425" y="2713126"/>
              <a:ext cx="288925" cy="26780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b="1" kern="0" dirty="0">
                  <a:solidFill>
                    <a:schemeClr val="accent1">
                      <a:lumMod val="75000"/>
                    </a:schemeClr>
                  </a:solidFill>
                  <a:latin typeface="Arial"/>
                  <a:ea typeface="微软雅黑"/>
                </a:rPr>
                <a:t>四</a:t>
              </a:r>
              <a:endParaRPr kumimoji="0" lang="zh-CN" altLang="en-US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微软雅黑"/>
              </a:endParaRPr>
            </a:p>
          </p:txBody>
        </p: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id="{27DF7BD9-644B-4572-9156-565B6B886354}"/>
                </a:ext>
              </a:extLst>
            </p:cNvPr>
            <p:cNvSpPr/>
            <p:nvPr/>
          </p:nvSpPr>
          <p:spPr>
            <a:xfrm>
              <a:off x="4025004" y="2581534"/>
              <a:ext cx="573586" cy="517148"/>
            </a:xfrm>
            <a:prstGeom prst="rect">
              <a:avLst/>
            </a:prstGeom>
            <a:noFill/>
            <a:ln w="9525" cap="flat" cmpd="sng" algn="ctr">
              <a:solidFill>
                <a:schemeClr val="accent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微软雅黑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436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2600228" y="235495"/>
            <a:ext cx="8207696" cy="1323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一、團隊參賽基本資料 </a:t>
            </a:r>
            <a:r>
              <a:rPr lang="en-US" altLang="zh-TW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依單位類別</a:t>
            </a:r>
            <a:r>
              <a:rPr lang="en-US" altLang="zh-TW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與下頁擇一填寫</a:t>
            </a:r>
            <a:r>
              <a:rPr lang="en-US" altLang="zh-TW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1. AI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新創業者 成立基本資訊</a:t>
            </a:r>
            <a:endParaRPr lang="en-US" altLang="zh-TW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lang="en-US" altLang="zh-TW" sz="2667" dirty="0">
              <a:solidFill>
                <a:schemeClr val="tx2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D266674-9D51-4AC9-8BCE-C00A8E916201}"/>
              </a:ext>
            </a:extLst>
          </p:cNvPr>
          <p:cNvSpPr txBox="1"/>
          <p:nvPr/>
        </p:nvSpPr>
        <p:spPr>
          <a:xfrm>
            <a:off x="8251958" y="6356352"/>
            <a:ext cx="27412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2400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2AE2F64-D0FA-4923-A537-1DCB42599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458861"/>
              </p:ext>
            </p:extLst>
          </p:nvPr>
        </p:nvGraphicFramePr>
        <p:xfrm>
          <a:off x="182354" y="1182266"/>
          <a:ext cx="11827291" cy="5236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775">
                  <a:extLst>
                    <a:ext uri="{9D8B030D-6E8A-4147-A177-3AD203B41FA5}">
                      <a16:colId xmlns:a16="http://schemas.microsoft.com/office/drawing/2014/main" val="861333693"/>
                    </a:ext>
                  </a:extLst>
                </a:gridCol>
                <a:gridCol w="3153944">
                  <a:extLst>
                    <a:ext uri="{9D8B030D-6E8A-4147-A177-3AD203B41FA5}">
                      <a16:colId xmlns:a16="http://schemas.microsoft.com/office/drawing/2014/main" val="4152968260"/>
                    </a:ext>
                  </a:extLst>
                </a:gridCol>
                <a:gridCol w="2086203">
                  <a:extLst>
                    <a:ext uri="{9D8B030D-6E8A-4147-A177-3AD203B41FA5}">
                      <a16:colId xmlns:a16="http://schemas.microsoft.com/office/drawing/2014/main" val="1525014793"/>
                    </a:ext>
                  </a:extLst>
                </a:gridCol>
                <a:gridCol w="3170369">
                  <a:extLst>
                    <a:ext uri="{9D8B030D-6E8A-4147-A177-3AD203B41FA5}">
                      <a16:colId xmlns:a16="http://schemas.microsoft.com/office/drawing/2014/main" val="214515311"/>
                    </a:ext>
                  </a:extLst>
                </a:gridCol>
              </a:tblGrid>
              <a:tr h="43996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公司名稱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259006"/>
                  </a:ext>
                </a:extLst>
              </a:tr>
              <a:tr h="43996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負責人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extLst>
                  <a:ext uri="{0D108BD9-81ED-4DB2-BD59-A6C34878D82A}">
                    <a16:rowId xmlns:a16="http://schemas.microsoft.com/office/drawing/2014/main" val="2651024966"/>
                  </a:ext>
                </a:extLst>
              </a:tr>
              <a:tr h="43996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統一編號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核准設立日期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民國       年      月      日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extLst>
                  <a:ext uri="{0D108BD9-81ED-4DB2-BD59-A6C34878D82A}">
                    <a16:rowId xmlns:a16="http://schemas.microsoft.com/office/drawing/2014/main" val="1354122385"/>
                  </a:ext>
                </a:extLst>
              </a:tr>
              <a:tr h="43996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投資階段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</a:t>
                      </a:r>
                      <a:endParaRPr lang="zh-TW" altLang="en-US" sz="2000" b="0" i="0" u="none" strike="noStrike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實收資本額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元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extLst>
                  <a:ext uri="{0D108BD9-81ED-4DB2-BD59-A6C34878D82A}">
                    <a16:rowId xmlns:a16="http://schemas.microsoft.com/office/drawing/2014/main" val="1879089336"/>
                  </a:ext>
                </a:extLst>
              </a:tr>
              <a:tr h="38561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公司主要產品或服務項目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437390"/>
                  </a:ext>
                </a:extLst>
              </a:tr>
              <a:tr h="1254205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公司是否設有海外據點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□否，沒有設置海外據點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□有，有在下列地區設置海外據點</a:t>
                      </a:r>
                      <a:r>
                        <a:rPr lang="en-US" altLang="zh-TW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可複選</a:t>
                      </a:r>
                      <a:r>
                        <a:rPr lang="en-US" altLang="zh-TW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：</a:t>
                      </a:r>
                      <a:b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</a:br>
                      <a:b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</a:br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□大陸地區 □東南亞 □歐洲 □美洲</a:t>
                      </a:r>
                      <a:b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</a:br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□日韓 □澳洲 □其他：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251657"/>
                  </a:ext>
                </a:extLst>
              </a:tr>
              <a:tr h="115229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團隊參賽能量說明</a:t>
                      </a:r>
                      <a:endParaRPr lang="en-US" altLang="zh-TW" sz="20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 fontAlgn="ctr"/>
                      <a:endParaRPr lang="en-US" altLang="zh-TW" sz="20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（條列過去與業界合作實績、主要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AI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應用產品或服務與應用案例、曾執行之政府專案、曾獲獎勵獲補助等）</a:t>
                      </a:r>
                      <a:endParaRPr lang="en-US" altLang="zh-TW" sz="16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 fontAlgn="ctr"/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extLst>
                  <a:ext uri="{0D108BD9-81ED-4DB2-BD59-A6C34878D82A}">
                    <a16:rowId xmlns:a16="http://schemas.microsoft.com/office/drawing/2014/main" val="37912840"/>
                  </a:ext>
                </a:extLst>
              </a:tr>
            </a:tbl>
          </a:graphicData>
        </a:graphic>
      </p:graphicFrame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3D2E8A-8D1D-4535-8379-EC9E41084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8763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2600225" y="235495"/>
            <a:ext cx="8207696" cy="1323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一、團隊參賽基本資料 </a:t>
            </a:r>
            <a:r>
              <a:rPr lang="en-US" altLang="zh-TW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依單位類別</a:t>
            </a:r>
            <a:r>
              <a:rPr lang="en-US" altLang="zh-TW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, </a:t>
            </a:r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與下頁擇一填寫</a:t>
            </a:r>
            <a:r>
              <a:rPr lang="en-US" altLang="zh-TW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校園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AI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研究中心 成立基本資訊</a:t>
            </a:r>
            <a:endParaRPr lang="en-US" altLang="zh-TW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endParaRPr lang="en-US" altLang="zh-TW" sz="2667" dirty="0">
              <a:solidFill>
                <a:schemeClr val="tx2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D266674-9D51-4AC9-8BCE-C00A8E916201}"/>
              </a:ext>
            </a:extLst>
          </p:cNvPr>
          <p:cNvSpPr txBox="1"/>
          <p:nvPr/>
        </p:nvSpPr>
        <p:spPr>
          <a:xfrm>
            <a:off x="8251958" y="6356352"/>
            <a:ext cx="27412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2400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52AE2F64-D0FA-4923-A537-1DCB42599B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300960"/>
              </p:ext>
            </p:extLst>
          </p:nvPr>
        </p:nvGraphicFramePr>
        <p:xfrm>
          <a:off x="182355" y="1182266"/>
          <a:ext cx="11827291" cy="52459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6775">
                  <a:extLst>
                    <a:ext uri="{9D8B030D-6E8A-4147-A177-3AD203B41FA5}">
                      <a16:colId xmlns:a16="http://schemas.microsoft.com/office/drawing/2014/main" val="861333693"/>
                    </a:ext>
                  </a:extLst>
                </a:gridCol>
                <a:gridCol w="3153944">
                  <a:extLst>
                    <a:ext uri="{9D8B030D-6E8A-4147-A177-3AD203B41FA5}">
                      <a16:colId xmlns:a16="http://schemas.microsoft.com/office/drawing/2014/main" val="4152968260"/>
                    </a:ext>
                  </a:extLst>
                </a:gridCol>
                <a:gridCol w="2086203">
                  <a:extLst>
                    <a:ext uri="{9D8B030D-6E8A-4147-A177-3AD203B41FA5}">
                      <a16:colId xmlns:a16="http://schemas.microsoft.com/office/drawing/2014/main" val="1525014793"/>
                    </a:ext>
                  </a:extLst>
                </a:gridCol>
                <a:gridCol w="3170369">
                  <a:extLst>
                    <a:ext uri="{9D8B030D-6E8A-4147-A177-3AD203B41FA5}">
                      <a16:colId xmlns:a16="http://schemas.microsoft.com/office/drawing/2014/main" val="214515311"/>
                    </a:ext>
                  </a:extLst>
                </a:gridCol>
              </a:tblGrid>
              <a:tr h="57716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學校名稱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259006"/>
                  </a:ext>
                </a:extLst>
              </a:tr>
              <a:tr h="59413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研究中心名稱</a:t>
                      </a:r>
                      <a:endParaRPr lang="en-US" altLang="zh-TW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992625"/>
                  </a:ext>
                </a:extLst>
              </a:tr>
              <a:tr h="57716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單位網站網址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7971185"/>
                  </a:ext>
                </a:extLst>
              </a:tr>
              <a:tr h="57716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單位負責人</a:t>
                      </a: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extLst>
                  <a:ext uri="{0D108BD9-81ED-4DB2-BD59-A6C34878D82A}">
                    <a16:rowId xmlns:a16="http://schemas.microsoft.com/office/drawing/2014/main" val="2651024966"/>
                  </a:ext>
                </a:extLst>
              </a:tr>
              <a:tr h="57716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統一編號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核准設立日期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民國       年      月      日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extLst>
                  <a:ext uri="{0D108BD9-81ED-4DB2-BD59-A6C34878D82A}">
                    <a16:rowId xmlns:a16="http://schemas.microsoft.com/office/drawing/2014/main" val="1354122385"/>
                  </a:ext>
                </a:extLst>
              </a:tr>
              <a:tr h="50586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主要技術</a:t>
                      </a:r>
                      <a:r>
                        <a:rPr lang="en-US" altLang="zh-TW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/</a:t>
                      </a:r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研發項目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TW" altLang="en-US" sz="2000" u="none" strike="noStrike" dirty="0"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　</a:t>
                      </a:r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437390"/>
                  </a:ext>
                </a:extLst>
              </a:tr>
              <a:tr h="577161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dirty="0"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團隊參賽能量說明</a:t>
                      </a:r>
                      <a:endParaRPr lang="en-US" altLang="zh-TW" sz="20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 fontAlgn="ctr"/>
                      <a:endParaRPr lang="en-US" altLang="zh-TW" sz="2000" dirty="0"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 fontAlgn="ctr"/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（條列過去與業界合作實績、主要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AI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應用產品或服務與應用案例、曾執行之政府專案、曾獲獎勵獲補助等）</a:t>
                      </a:r>
                      <a:endParaRPr lang="en-US" altLang="zh-TW" sz="16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 fontAlgn="ctr"/>
                      <a:endParaRPr lang="en-US" altLang="zh-TW" sz="1600" b="0" i="0" u="none" strike="noStrike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 fontAlgn="ctr"/>
                      <a:endParaRPr lang="zh-TW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L="8467" marR="8467" marT="8467" marB="0" anchor="ctr"/>
                </a:tc>
                <a:extLst>
                  <a:ext uri="{0D108BD9-81ED-4DB2-BD59-A6C34878D82A}">
                    <a16:rowId xmlns:a16="http://schemas.microsoft.com/office/drawing/2014/main" val="37912840"/>
                  </a:ext>
                </a:extLst>
              </a:tr>
            </a:tbl>
          </a:graphicData>
        </a:graphic>
      </p:graphicFrame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4109B21-A544-482A-A87B-6B30BE22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0878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977451" y="136525"/>
            <a:ext cx="10237097" cy="1323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一、團隊參賽基本資料 </a:t>
            </a:r>
            <a:endParaRPr lang="en-US" altLang="zh-TW" sz="2667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2.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公司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校園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AI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中心成立證明</a:t>
            </a:r>
            <a:endParaRPr lang="en-US" altLang="zh-TW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新創須包含成立證明與商業司佐證資料，校園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AI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中心僅需成立證明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E82FEDB-26C0-4B2F-AB5C-CAB759BB1732}"/>
              </a:ext>
            </a:extLst>
          </p:cNvPr>
          <p:cNvSpPr txBox="1"/>
          <p:nvPr/>
        </p:nvSpPr>
        <p:spPr>
          <a:xfrm>
            <a:off x="8251958" y="6356352"/>
            <a:ext cx="27412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2400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F4DF025-B8C2-4EA2-8542-1A2352BEB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68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2399675" y="268664"/>
            <a:ext cx="7582525" cy="5027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二、提案團隊所有成員資料</a:t>
            </a:r>
            <a:r>
              <a:rPr lang="en-US" altLang="zh-TW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請寫至少兩位聯絡人</a:t>
            </a:r>
            <a:r>
              <a:rPr lang="en-US" altLang="zh-TW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  <a:endParaRPr lang="zh-TW" altLang="en-US" sz="2667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73EB21C-4254-415A-95B3-512CB2935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5629949"/>
              </p:ext>
            </p:extLst>
          </p:nvPr>
        </p:nvGraphicFramePr>
        <p:xfrm>
          <a:off x="989882" y="1476716"/>
          <a:ext cx="10212237" cy="313504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636998">
                  <a:extLst>
                    <a:ext uri="{9D8B030D-6E8A-4147-A177-3AD203B41FA5}">
                      <a16:colId xmlns:a16="http://schemas.microsoft.com/office/drawing/2014/main" val="668192104"/>
                    </a:ext>
                  </a:extLst>
                </a:gridCol>
                <a:gridCol w="1361092">
                  <a:extLst>
                    <a:ext uri="{9D8B030D-6E8A-4147-A177-3AD203B41FA5}">
                      <a16:colId xmlns:a16="http://schemas.microsoft.com/office/drawing/2014/main" val="1092725764"/>
                    </a:ext>
                  </a:extLst>
                </a:gridCol>
                <a:gridCol w="1361092">
                  <a:extLst>
                    <a:ext uri="{9D8B030D-6E8A-4147-A177-3AD203B41FA5}">
                      <a16:colId xmlns:a16="http://schemas.microsoft.com/office/drawing/2014/main" val="1750252961"/>
                    </a:ext>
                  </a:extLst>
                </a:gridCol>
                <a:gridCol w="1304379">
                  <a:extLst>
                    <a:ext uri="{9D8B030D-6E8A-4147-A177-3AD203B41FA5}">
                      <a16:colId xmlns:a16="http://schemas.microsoft.com/office/drawing/2014/main" val="201573413"/>
                    </a:ext>
                  </a:extLst>
                </a:gridCol>
                <a:gridCol w="1292227">
                  <a:extLst>
                    <a:ext uri="{9D8B030D-6E8A-4147-A177-3AD203B41FA5}">
                      <a16:colId xmlns:a16="http://schemas.microsoft.com/office/drawing/2014/main" val="2767386713"/>
                    </a:ext>
                  </a:extLst>
                </a:gridCol>
                <a:gridCol w="1292227">
                  <a:extLst>
                    <a:ext uri="{9D8B030D-6E8A-4147-A177-3AD203B41FA5}">
                      <a16:colId xmlns:a16="http://schemas.microsoft.com/office/drawing/2014/main" val="2397714426"/>
                    </a:ext>
                  </a:extLst>
                </a:gridCol>
                <a:gridCol w="1529202">
                  <a:extLst>
                    <a:ext uri="{9D8B030D-6E8A-4147-A177-3AD203B41FA5}">
                      <a16:colId xmlns:a16="http://schemas.microsoft.com/office/drawing/2014/main" val="1184352393"/>
                    </a:ext>
                  </a:extLst>
                </a:gridCol>
                <a:gridCol w="1435020">
                  <a:extLst>
                    <a:ext uri="{9D8B030D-6E8A-4147-A177-3AD203B41FA5}">
                      <a16:colId xmlns:a16="http://schemas.microsoft.com/office/drawing/2014/main" val="736899420"/>
                    </a:ext>
                  </a:extLst>
                </a:gridCol>
              </a:tblGrid>
              <a:tr h="62841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No.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姓名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性別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部門單位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負責項目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連絡電話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Email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代表聯絡人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791290"/>
                  </a:ext>
                </a:extLst>
              </a:tr>
              <a:tr h="62665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TW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V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314197381"/>
                  </a:ext>
                </a:extLst>
              </a:tr>
              <a:tr h="62665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114400015"/>
                  </a:ext>
                </a:extLst>
              </a:tr>
              <a:tr h="62665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32634"/>
                  </a:ext>
                </a:extLst>
              </a:tr>
              <a:tr h="626656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16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461980354"/>
                  </a:ext>
                </a:extLst>
              </a:tr>
            </a:tbl>
          </a:graphicData>
        </a:graphic>
      </p:graphicFrame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8E7B904-49F2-40BE-915F-129CA6D2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1624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800450" y="136525"/>
            <a:ext cx="10883107" cy="1323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三、團隊參賽能量說明</a:t>
            </a:r>
            <a:endParaRPr lang="en-US" altLang="zh-TW" sz="2667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(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建議可往過去與業界合作實績、主要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AI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應用產品或服務與應用案例、</a:t>
            </a:r>
            <a:endParaRPr lang="en-US" altLang="zh-TW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algn="ctr"/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曾執行之政府專案、曾獲獎勵獲補助等方向撰寫，並提供相關照片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)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FFACD6C-20CB-4806-B964-6744ACD027E6}"/>
              </a:ext>
            </a:extLst>
          </p:cNvPr>
          <p:cNvSpPr txBox="1"/>
          <p:nvPr/>
        </p:nvSpPr>
        <p:spPr>
          <a:xfrm>
            <a:off x="8251958" y="6356352"/>
            <a:ext cx="27412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2400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CC92084-42FC-4103-9FE3-A02662E3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428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8"/>
          <p:cNvSpPr txBox="1">
            <a:spLocks/>
          </p:cNvSpPr>
          <p:nvPr/>
        </p:nvSpPr>
        <p:spPr>
          <a:xfrm>
            <a:off x="0" y="308859"/>
            <a:ext cx="12192000" cy="466657"/>
          </a:xfrm>
          <a:prstGeom prst="rect">
            <a:avLst/>
          </a:prstGeom>
        </p:spPr>
        <p:txBody>
          <a:bodyPr wrap="none" lIns="72000" tIns="36000" rIns="72000" bIns="36000">
            <a:noAutofit/>
          </a:bodyPr>
          <a:lstStyle>
            <a:lvl1pPr marL="0" marR="0" indent="0" algn="l" defTabSz="1219169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228600" algn="l" defTabSz="1219169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0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457200" algn="l" defTabSz="1219169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0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685800" algn="l" defTabSz="1219169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0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914400" algn="l" defTabSz="1219169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0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1143000" algn="l" defTabSz="1219169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0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1371600" algn="l" defTabSz="1219169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0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1600200" algn="l" defTabSz="1219169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0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1828800" algn="l" defTabSz="1219169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250" b="1" i="0" u="none" strike="noStrike" cap="none" spc="-85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R="0" lvl="0" indent="0" algn="ctr" defTabSz="914400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667" b="0" dirty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四、一句話描述痛點跟解決方案</a:t>
            </a:r>
            <a:endParaRPr lang="en-US" altLang="zh-TW" sz="2667" b="0" dirty="0">
              <a:solidFill>
                <a:schemeClr val="tx1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876000" y="984950"/>
            <a:ext cx="10440000" cy="698063"/>
            <a:chOff x="876000" y="1051625"/>
            <a:chExt cx="10440000" cy="698063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6" name="圓角矩形 5"/>
            <p:cNvSpPr/>
            <p:nvPr/>
          </p:nvSpPr>
          <p:spPr>
            <a:xfrm>
              <a:off x="876000" y="1051625"/>
              <a:ext cx="10440000" cy="698063"/>
            </a:xfrm>
            <a:prstGeom prst="roundRect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72000" tIns="0" rIns="72000" bIns="0" numCol="1" spcCol="38100" rtlCol="0" anchor="ctr">
              <a:noAutofit/>
            </a:bodyPr>
            <a:lstStyle/>
            <a:p>
              <a:pPr lvl="0" defTabSz="825500" hangingPunct="0">
                <a:spcAft>
                  <a:spcPts val="600"/>
                </a:spcAft>
              </a:pPr>
              <a:r>
                <a:rPr kumimoji="0" lang="zh-TW" altLang="en-US" sz="1800" b="0" i="0" u="none" strike="noStrike" kern="1200" cap="none" spc="-85" normalizeH="0" baseline="0" noProof="0" dirty="0">
                  <a:ln>
                    <a:noFill/>
                  </a:ln>
                  <a:solidFill>
                    <a:srgbClr val="403921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+mn-cs"/>
                  <a:sym typeface="Helvetica Neue Medium"/>
                </a:rPr>
                <a:t>提案團隊：</a:t>
              </a:r>
              <a:r>
                <a:rPr kumimoji="0" lang="zh-TW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icrosoft JhengHei"/>
                  <a:ea typeface="Microsoft JhengHei"/>
                  <a:cs typeface="Microsoft JhengHei"/>
                </a:rPr>
                <a:t>ＯＯＯＯ股份有限公司 </a:t>
              </a:r>
              <a:r>
                <a:rPr kumimoji="0" lang="en-US" altLang="zh-TW" sz="1800" b="0" i="0" u="none" strike="noStrike" kern="1200" cap="none" spc="-85" normalizeH="0" baseline="0" noProof="0" dirty="0">
                  <a:ln>
                    <a:noFill/>
                  </a:ln>
                  <a:solidFill>
                    <a:srgbClr val="403921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+mn-cs"/>
                  <a:sym typeface="Helvetica Neue Medium"/>
                </a:rPr>
                <a:t>|  </a:t>
              </a:r>
              <a:r>
                <a:rPr kumimoji="0" lang="zh-TW" altLang="en-US" sz="1800" b="0" i="0" u="none" strike="noStrike" kern="1200" cap="none" spc="-85" normalizeH="0" baseline="0" noProof="0" dirty="0">
                  <a:ln>
                    <a:noFill/>
                  </a:ln>
                  <a:solidFill>
                    <a:srgbClr val="403921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+mn-cs"/>
                  <a:sym typeface="Helvetica Neue Medium"/>
                </a:rPr>
                <a:t>計畫名稱（提案名稱）：ＯＯ</a:t>
              </a:r>
              <a:r>
                <a:rPr lang="zh-TW" altLang="en-US" spc="-85" dirty="0">
                  <a:solidFill>
                    <a:srgbClr val="403921"/>
                  </a:solidFill>
                  <a:latin typeface="Noto Sans TC" panose="020B0500000000000000" pitchFamily="34" charset="-120"/>
                  <a:ea typeface="Noto Sans TC" panose="020B0500000000000000" pitchFamily="34" charset="-120"/>
                  <a:sym typeface="Helvetica Neue Medium"/>
                </a:rPr>
                <a:t>Ｏ（如：圖像辨識生成系統）</a:t>
              </a:r>
              <a:endParaRPr kumimoji="0" lang="zh-TW" altLang="en-US" sz="1800" b="0" i="0" u="none" strike="noStrike" kern="1200" cap="none" spc="-85" normalizeH="0" baseline="0" noProof="0" dirty="0">
                <a:ln>
                  <a:noFill/>
                </a:ln>
                <a:solidFill>
                  <a:srgbClr val="403921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 Medium"/>
              </a:endParaRPr>
            </a:p>
            <a:p>
              <a:pPr lvl="0" defTabSz="825500" hangingPunct="0"/>
              <a:r>
                <a:rPr kumimoji="0" lang="zh-TW" altLang="en-US" sz="1800" b="0" i="0" u="none" strike="noStrike" kern="1200" cap="none" spc="-85" normalizeH="0" baseline="0" noProof="0" dirty="0">
                  <a:ln>
                    <a:noFill/>
                  </a:ln>
                  <a:solidFill>
                    <a:srgbClr val="403921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+mn-cs"/>
                  <a:sym typeface="Helvetica Neue Medium"/>
                </a:rPr>
                <a:t>開發產品項目說明（如：</a:t>
              </a:r>
              <a:r>
                <a:rPr lang="zh-TW" altLang="en-US" spc="-85" dirty="0">
                  <a:solidFill>
                    <a:srgbClr val="403921"/>
                  </a:solidFill>
                  <a:latin typeface="Noto Sans TC" panose="020B0500000000000000" pitchFamily="34" charset="-120"/>
                  <a:ea typeface="Noto Sans TC" panose="020B0500000000000000" pitchFamily="34" charset="-120"/>
                  <a:sym typeface="Helvetica Neue Medium"/>
                </a:rPr>
                <a:t>圖像辨識生成系統</a:t>
              </a:r>
              <a:r>
                <a:rPr kumimoji="0" lang="zh-TW" altLang="en-US" sz="1800" b="0" i="0" u="none" strike="noStrike" kern="1200" cap="none" spc="-85" normalizeH="0" baseline="0" noProof="0" dirty="0">
                  <a:ln>
                    <a:noFill/>
                  </a:ln>
                  <a:solidFill>
                    <a:srgbClr val="403921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+mn-cs"/>
                  <a:sym typeface="Helvetica Neue Medium"/>
                </a:rPr>
                <a:t>，透過系統辨識產品，ＯＯＯ）</a:t>
              </a:r>
            </a:p>
          </p:txBody>
        </p:sp>
        <p:cxnSp>
          <p:nvCxnSpPr>
            <p:cNvPr id="7" name="直線接點 6"/>
            <p:cNvCxnSpPr>
              <a:cxnSpLocks/>
            </p:cNvCxnSpPr>
            <p:nvPr/>
          </p:nvCxnSpPr>
          <p:spPr>
            <a:xfrm>
              <a:off x="876000" y="1387594"/>
              <a:ext cx="10440000" cy="0"/>
            </a:xfrm>
            <a:prstGeom prst="line">
              <a:avLst/>
            </a:prstGeom>
            <a:grpFill/>
            <a:ln w="38100" cap="flat">
              <a:gradFill flip="none" rotWithShape="1">
                <a:gsLst>
                  <a:gs pos="0">
                    <a:schemeClr val="accent3">
                      <a:lumMod val="50000"/>
                    </a:schemeClr>
                  </a:gs>
                  <a:gs pos="53000">
                    <a:schemeClr val="accent3">
                      <a:lumMod val="60000"/>
                      <a:lumOff val="40000"/>
                    </a:schemeClr>
                  </a:gs>
                  <a:gs pos="100000">
                    <a:schemeClr val="accent3">
                      <a:lumMod val="20000"/>
                      <a:lumOff val="80000"/>
                    </a:schemeClr>
                  </a:gs>
                </a:gsLst>
                <a:lin ang="0" scaled="1"/>
                <a:tileRect/>
              </a:gradFill>
              <a:prstDash val="solid"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向右箭號 8"/>
          <p:cNvSpPr/>
          <p:nvPr/>
        </p:nvSpPr>
        <p:spPr>
          <a:xfrm>
            <a:off x="3874476" y="1775550"/>
            <a:ext cx="360000" cy="90000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12700" cap="flat">
            <a:solidFill>
              <a:schemeClr val="accent2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 TC" panose="020B0500000000000000" pitchFamily="34" charset="-120"/>
              <a:ea typeface="Noto Sans TC" panose="020B0500000000000000" pitchFamily="34" charset="-120"/>
              <a:cs typeface="Helvetica Neue Medium"/>
              <a:sym typeface="Helvetica Neue Medium"/>
            </a:endParaRPr>
          </a:p>
        </p:txBody>
      </p:sp>
      <p:grpSp>
        <p:nvGrpSpPr>
          <p:cNvPr id="10" name="群組 9"/>
          <p:cNvGrpSpPr/>
          <p:nvPr/>
        </p:nvGrpSpPr>
        <p:grpSpPr>
          <a:xfrm>
            <a:off x="212953" y="1775549"/>
            <a:ext cx="3600000" cy="2731794"/>
            <a:chOff x="212953" y="1775550"/>
            <a:chExt cx="3600000" cy="2379303"/>
          </a:xfrm>
        </p:grpSpPr>
        <p:sp>
          <p:nvSpPr>
            <p:cNvPr id="21" name="矩形 20"/>
            <p:cNvSpPr/>
            <p:nvPr/>
          </p:nvSpPr>
          <p:spPr>
            <a:xfrm>
              <a:off x="212953" y="2022551"/>
              <a:ext cx="3600000" cy="2132302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216000" rIns="36000" bIns="36000" numCol="1" spcCol="38100" rtlCol="0" anchor="t">
              <a:noAutofit/>
            </a:bodyPr>
            <a:lstStyle/>
            <a:p>
              <a:pPr marL="299085" marR="0" lvl="0" indent="-28702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Wingdings" panose="05000000000000000000" pitchFamily="2" charset="2"/>
                <a:buChar char="p"/>
                <a:tabLst>
                  <a:tab pos="299085" algn="l"/>
                  <a:tab pos="299720" algn="l"/>
                </a:tabLst>
                <a:defRPr/>
              </a:pPr>
              <a:endParaRPr kumimoji="0" lang="en-US" altLang="zh-TW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</a:endParaRPr>
            </a:p>
            <a:p>
              <a:pPr marL="299085" marR="0" lvl="0" indent="-28702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Wingdings" panose="05000000000000000000" pitchFamily="2" charset="2"/>
                <a:buChar char="p"/>
                <a:tabLst>
                  <a:tab pos="299085" algn="l"/>
                  <a:tab pos="299720" algn="l"/>
                </a:tabLst>
                <a:defRPr/>
              </a:pPr>
              <a:r>
                <a:rPr kumimoji="0" lang="zh-TW" altLang="en-US" sz="1600" b="1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微軟正黑體"/>
                </a:rPr>
                <a:t>ＯＯＯＯ</a:t>
              </a:r>
              <a:endParaRPr kumimoji="0" lang="en-US" altLang="zh-TW" sz="1600" b="1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</a:endParaRPr>
            </a:p>
            <a:p>
              <a:pPr marL="299085" marR="0" lvl="0" indent="-28702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Wingdings" panose="05000000000000000000" pitchFamily="2" charset="2"/>
                <a:buChar char="p"/>
                <a:tabLst>
                  <a:tab pos="299085" algn="l"/>
                  <a:tab pos="299720" algn="l"/>
                </a:tabLst>
                <a:defRPr/>
              </a:pPr>
              <a:r>
                <a:rPr kumimoji="0" lang="zh-TW" altLang="en-US" sz="16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微軟正黑體"/>
                </a:rPr>
                <a:t>ＯＯＯＯ</a:t>
              </a:r>
              <a:endParaRPr kumimoji="0" lang="en-US" altLang="zh-TW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</a:endParaRPr>
            </a:p>
            <a:p>
              <a:pPr marL="299085" marR="0" lvl="0" indent="-28702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Wingdings" panose="05000000000000000000" pitchFamily="2" charset="2"/>
                <a:buChar char="p"/>
                <a:tabLst>
                  <a:tab pos="299085" algn="l"/>
                  <a:tab pos="299720" algn="l"/>
                </a:tabLst>
                <a:defRPr/>
              </a:pPr>
              <a:endParaRPr kumimoji="0" lang="zh-TW" altLang="en-US" sz="18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</a:endParaRPr>
            </a:p>
          </p:txBody>
        </p:sp>
        <p:sp>
          <p:nvSpPr>
            <p:cNvPr id="22" name="圓角矩形 21"/>
            <p:cNvSpPr/>
            <p:nvPr/>
          </p:nvSpPr>
          <p:spPr>
            <a:xfrm>
              <a:off x="212953" y="1775550"/>
              <a:ext cx="3600000" cy="408623"/>
            </a:xfrm>
            <a:prstGeom prst="roundRect">
              <a:avLst/>
            </a:prstGeom>
            <a:solidFill>
              <a:srgbClr val="C00000"/>
            </a:solidFill>
            <a:ln w="12700" cap="flat">
              <a:solidFill>
                <a:schemeClr val="accent4">
                  <a:lumMod val="50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0" rIns="36000" bIns="0" numCol="1" spcCol="38100" rtlCol="0" anchor="ctr">
              <a:noAutofit/>
            </a:bodyPr>
            <a:lstStyle/>
            <a:p>
              <a:pPr lvl="0" algn="ctr" defTabSz="825500" hangingPunct="0">
                <a:defRPr/>
              </a:pPr>
              <a:r>
                <a:rPr lang="zh-TW" altLang="en-US" sz="2400" b="1" dirty="0">
                  <a:solidFill>
                    <a:prstClr val="white"/>
                  </a:solidFill>
                  <a:latin typeface="Noto Sans TC" panose="020B0500000000000000" pitchFamily="34" charset="-120"/>
                  <a:ea typeface="Noto Sans TC" panose="020B0500000000000000" pitchFamily="34" charset="-120"/>
                  <a:sym typeface="Helvetica Neue Medium"/>
                </a:rPr>
                <a:t>需求痛點</a:t>
              </a:r>
            </a:p>
          </p:txBody>
        </p:sp>
      </p:grpSp>
      <p:grpSp>
        <p:nvGrpSpPr>
          <p:cNvPr id="11" name="群組 10"/>
          <p:cNvGrpSpPr/>
          <p:nvPr/>
        </p:nvGrpSpPr>
        <p:grpSpPr>
          <a:xfrm>
            <a:off x="4295999" y="1775550"/>
            <a:ext cx="3600000" cy="2731792"/>
            <a:chOff x="4295999" y="1775550"/>
            <a:chExt cx="3600000" cy="2578760"/>
          </a:xfrm>
        </p:grpSpPr>
        <p:sp>
          <p:nvSpPr>
            <p:cNvPr id="19" name="矩形 18"/>
            <p:cNvSpPr/>
            <p:nvPr/>
          </p:nvSpPr>
          <p:spPr>
            <a:xfrm>
              <a:off x="4295999" y="2022553"/>
              <a:ext cx="3600000" cy="2331757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216000" rIns="36000" bIns="36000" numCol="1" spcCol="38100" rtlCol="0" anchor="t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TW" sz="2000" b="1" i="0" u="none" strike="noStrike" kern="1200" cap="none" spc="-5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  <a:sym typeface="Helvetica Neue Medium"/>
              </a:endParaRPr>
            </a:p>
            <a:p>
              <a:pPr marL="297815" marR="0" lvl="0" indent="-28575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Wingdings" panose="05000000000000000000" pitchFamily="2" charset="2"/>
                <a:buChar char="Ø"/>
                <a:tabLst>
                  <a:tab pos="299085" algn="l"/>
                  <a:tab pos="299720" algn="l"/>
                </a:tabLst>
                <a:defRPr/>
              </a:pPr>
              <a:r>
                <a:rPr kumimoji="0" lang="zh-TW" altLang="en-US" sz="16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微軟正黑體"/>
                </a:rPr>
                <a:t>ＯＯＯＯ</a:t>
              </a:r>
              <a:endParaRPr kumimoji="0" lang="en-US" altLang="zh-TW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</a:endParaRPr>
            </a:p>
            <a:p>
              <a:pPr marL="297815" marR="0" lvl="0" indent="-28575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Wingdings" panose="05000000000000000000" pitchFamily="2" charset="2"/>
                <a:buChar char="Ø"/>
                <a:tabLst>
                  <a:tab pos="299085" algn="l"/>
                  <a:tab pos="299720" algn="l"/>
                </a:tabLst>
                <a:defRPr/>
              </a:pPr>
              <a:r>
                <a:rPr kumimoji="0" lang="zh-TW" altLang="en-US" sz="16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微軟正黑體"/>
                  <a:sym typeface="Helvetica Neue Medium"/>
                </a:rPr>
                <a:t>ＯＯＯＯ</a:t>
              </a:r>
              <a:endParaRPr kumimoji="0" lang="en-US" altLang="zh-TW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  <a:sym typeface="Helvetica Neue Medium"/>
              </a:endParaRPr>
            </a:p>
          </p:txBody>
        </p:sp>
        <p:sp>
          <p:nvSpPr>
            <p:cNvPr id="20" name="圓角矩形 19"/>
            <p:cNvSpPr/>
            <p:nvPr/>
          </p:nvSpPr>
          <p:spPr>
            <a:xfrm>
              <a:off x="4295999" y="1775550"/>
              <a:ext cx="3600000" cy="408623"/>
            </a:xfrm>
            <a:prstGeom prst="roundRect">
              <a:avLst/>
            </a:prstGeom>
            <a:solidFill>
              <a:srgbClr val="C00000"/>
            </a:solidFill>
            <a:ln w="12700" cap="flat">
              <a:solidFill>
                <a:schemeClr val="accent4">
                  <a:lumMod val="50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0" rIns="36000" bIns="0" numCol="1" spcCol="38100" rtlCol="0" anchor="ctr">
              <a:noAutofit/>
            </a:bodyPr>
            <a:lstStyle/>
            <a:p>
              <a:pPr lvl="0" algn="ctr" defTabSz="825500" hangingPunct="0">
                <a:defRPr/>
              </a:pPr>
              <a:r>
                <a:rPr lang="zh-TW" altLang="en-US" sz="2400" b="1" dirty="0">
                  <a:solidFill>
                    <a:prstClr val="white"/>
                  </a:solidFill>
                  <a:latin typeface="Noto Sans TC" panose="020B0500000000000000" pitchFamily="34" charset="-120"/>
                  <a:ea typeface="Noto Sans TC" panose="020B0500000000000000" pitchFamily="34" charset="-120"/>
                  <a:sym typeface="Helvetica Neue Medium"/>
                </a:rPr>
                <a:t>解決方式</a:t>
              </a:r>
            </a:p>
          </p:txBody>
        </p:sp>
      </p:grpSp>
      <p:grpSp>
        <p:nvGrpSpPr>
          <p:cNvPr id="12" name="群組 11"/>
          <p:cNvGrpSpPr/>
          <p:nvPr/>
        </p:nvGrpSpPr>
        <p:grpSpPr>
          <a:xfrm>
            <a:off x="8379050" y="1775549"/>
            <a:ext cx="3674112" cy="2731787"/>
            <a:chOff x="8317523" y="1775550"/>
            <a:chExt cx="3736900" cy="2974068"/>
          </a:xfrm>
        </p:grpSpPr>
        <p:sp>
          <p:nvSpPr>
            <p:cNvPr id="17" name="矩形 16"/>
            <p:cNvSpPr/>
            <p:nvPr/>
          </p:nvSpPr>
          <p:spPr>
            <a:xfrm>
              <a:off x="8392899" y="2295547"/>
              <a:ext cx="3661524" cy="2454071"/>
            </a:xfrm>
            <a:prstGeom prst="rect">
              <a:avLst/>
            </a:prstGeom>
            <a:noFill/>
            <a:ln w="12700" cap="flat">
              <a:solidFill>
                <a:srgbClr val="000000"/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216000" rIns="36000" bIns="36000" numCol="1" spcCol="38100" rtlCol="0" anchor="t">
              <a:noAutofit/>
            </a:bodyPr>
            <a:lstStyle/>
            <a:p>
              <a:pPr marL="12065" marR="0" lvl="0" algn="just" defTabSz="914400" rtl="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600"/>
                </a:spcAft>
                <a:buClr>
                  <a:prstClr val="black"/>
                </a:buClr>
                <a:buSzTx/>
                <a:tabLst>
                  <a:tab pos="299085" algn="l"/>
                  <a:tab pos="299720" algn="l"/>
                </a:tabLst>
                <a:defRPr/>
              </a:pPr>
              <a:endParaRPr kumimoji="0" lang="en-US" altLang="zh-TW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</a:endParaRPr>
            </a:p>
            <a:p>
              <a:pPr marL="299085" marR="0" lvl="0" indent="-287020" algn="just" defTabSz="914400" rtl="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600"/>
                </a:spcAft>
                <a:buClr>
                  <a:prstClr val="black"/>
                </a:buClr>
                <a:buSzTx/>
                <a:buFont typeface="Wingdings" panose="05000000000000000000" pitchFamily="2" charset="2"/>
                <a:buChar char="ü"/>
                <a:tabLst>
                  <a:tab pos="299085" algn="l"/>
                  <a:tab pos="299720" algn="l"/>
                </a:tabLst>
                <a:defRPr/>
              </a:pPr>
              <a:r>
                <a:rPr kumimoji="0" lang="zh-TW" altLang="en-US" sz="16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微軟正黑體"/>
                </a:rPr>
                <a:t>ＯＯＯＯ</a:t>
              </a:r>
              <a:endParaRPr kumimoji="0" lang="en-US" altLang="zh-TW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</a:endParaRPr>
            </a:p>
            <a:p>
              <a:pPr marL="299085" marR="0" lvl="0" indent="-287020" algn="just" defTabSz="914400" rtl="0" eaLnBrk="1" fontAlgn="auto" latinLnBrk="0" hangingPunct="1">
                <a:lnSpc>
                  <a:spcPts val="2200"/>
                </a:lnSpc>
                <a:spcBef>
                  <a:spcPts val="0"/>
                </a:spcBef>
                <a:spcAft>
                  <a:spcPts val="600"/>
                </a:spcAft>
                <a:buClr>
                  <a:prstClr val="black"/>
                </a:buClr>
                <a:buSzTx/>
                <a:buFont typeface="Wingdings" panose="05000000000000000000" pitchFamily="2" charset="2"/>
                <a:buChar char="ü"/>
                <a:tabLst>
                  <a:tab pos="299085" algn="l"/>
                  <a:tab pos="299720" algn="l"/>
                </a:tabLst>
                <a:defRPr/>
              </a:pPr>
              <a:r>
                <a:rPr kumimoji="0" lang="zh-TW" altLang="en-US" sz="1600" b="0" i="0" u="none" strike="noStrike" kern="1200" cap="none" spc="-5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微軟正黑體"/>
                </a:rPr>
                <a:t>ＯＯＯＯ</a:t>
              </a:r>
              <a:endParaRPr kumimoji="0" lang="en-US" altLang="zh-TW" sz="1600" b="0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</a:endParaRPr>
            </a:p>
          </p:txBody>
        </p:sp>
        <p:sp>
          <p:nvSpPr>
            <p:cNvPr id="18" name="圓角矩形 17"/>
            <p:cNvSpPr/>
            <p:nvPr/>
          </p:nvSpPr>
          <p:spPr>
            <a:xfrm>
              <a:off x="8317523" y="1775550"/>
              <a:ext cx="3661524" cy="408622"/>
            </a:xfrm>
            <a:prstGeom prst="roundRect">
              <a:avLst/>
            </a:prstGeom>
            <a:solidFill>
              <a:srgbClr val="C00000"/>
            </a:solidFill>
            <a:ln w="12700" cap="flat">
              <a:solidFill>
                <a:schemeClr val="accent4">
                  <a:lumMod val="50000"/>
                </a:schemeClr>
              </a:solidFill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0" rIns="36000" bIns="0" numCol="1" spcCol="38100" rtlCol="0" anchor="ctr">
              <a:noAutofit/>
            </a:bodyPr>
            <a:lstStyle/>
            <a:p>
              <a:pPr marL="0" marR="0" lvl="0" indent="0" algn="ctr" defTabSz="8255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Noto Sans TC" panose="020B0500000000000000" pitchFamily="34" charset="-120"/>
                  <a:ea typeface="Noto Sans TC" panose="020B0500000000000000" pitchFamily="34" charset="-120"/>
                  <a:cs typeface="+mn-cs"/>
                  <a:sym typeface="Helvetica Neue Medium"/>
                </a:rPr>
                <a:t>預期成果</a:t>
              </a:r>
            </a:p>
          </p:txBody>
        </p:sp>
      </p:grpSp>
      <p:sp>
        <p:nvSpPr>
          <p:cNvPr id="13" name="向右箭號 12"/>
          <p:cNvSpPr/>
          <p:nvPr/>
        </p:nvSpPr>
        <p:spPr>
          <a:xfrm>
            <a:off x="7957523" y="1775550"/>
            <a:ext cx="360000" cy="900000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 w="12700" cap="flat">
            <a:solidFill>
              <a:schemeClr val="accent2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 TC" panose="020B0500000000000000" pitchFamily="34" charset="-120"/>
              <a:ea typeface="Noto Sans TC" panose="020B0500000000000000" pitchFamily="34" charset="-120"/>
              <a:cs typeface="Helvetica Neue Medium"/>
              <a:sym typeface="Helvetica Neue Medium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816781" y="6195416"/>
            <a:ext cx="2593685" cy="246221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Noto Sans TC" panose="020B0500000000000000"/>
                <a:cs typeface="Arial" panose="020B0604020202020204" pitchFamily="34" charset="0"/>
                <a:sym typeface="Helvetica Neue"/>
              </a:rPr>
              <a:t>▲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ans TC" panose="020B0500000000000000"/>
                <a:cs typeface="+mn-cs"/>
                <a:sym typeface="Helvetica Neue"/>
              </a:rPr>
              <a:t>圖說１</a:t>
            </a:r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Noto Sans TC" panose="020B0500000000000000"/>
              <a:cs typeface="+mn-cs"/>
              <a:sym typeface="Helvetica Neue"/>
            </a:endParaRPr>
          </a:p>
        </p:txBody>
      </p:sp>
      <p:sp>
        <p:nvSpPr>
          <p:cNvPr id="26" name="Google Shape;182;p2"/>
          <p:cNvSpPr txBox="1">
            <a:spLocks noGrp="1"/>
          </p:cNvSpPr>
          <p:nvPr>
            <p:ph type="sldNum" idx="4294967295"/>
          </p:nvPr>
        </p:nvSpPr>
        <p:spPr>
          <a:xfrm>
            <a:off x="4724400" y="642429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/>
                <a:ea typeface="思源黑體 TW" panose="020B0500000000000000" pitchFamily="34" charset="-120"/>
                <a:cs typeface="Arial"/>
                <a:sym typeface="Arial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/>
              <a:ea typeface="思源黑體 TW" panose="020B0500000000000000" pitchFamily="34" charset="-120"/>
              <a:cs typeface="Arial"/>
              <a:sym typeface="Arial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8540977" y="2278481"/>
            <a:ext cx="29349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403921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rPr>
              <a:t>（具體量化效益說明，如：預期辨識準確度達Ｘ％，降低ＯＯＯ成本）</a:t>
            </a:r>
            <a:endParaRPr kumimoji="0" lang="en-US" altLang="zh-TW" sz="1200" b="0" i="0" u="none" strike="noStrike" kern="0" cap="none" spc="0" normalizeH="0" baseline="0" noProof="0" dirty="0">
              <a:ln>
                <a:noFill/>
              </a:ln>
              <a:solidFill>
                <a:srgbClr val="403921"/>
              </a:solidFill>
              <a:effectLst/>
              <a:uLnTx/>
              <a:uFillTx/>
              <a:latin typeface="Noto Sans TC" panose="020B0500000000000000" pitchFamily="34" charset="-120"/>
              <a:ea typeface="Noto Sans TC" panose="020B0500000000000000" pitchFamily="34" charset="-120"/>
              <a:cs typeface="+mn-cs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373937" y="4599709"/>
            <a:ext cx="3278032" cy="1436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zh-TW" altLang="en-US" b="1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痛點說明相關圖示</a:t>
            </a:r>
            <a:endParaRPr lang="en-US" altLang="zh-TW" b="1" dirty="0">
              <a:solidFill>
                <a:prstClr val="black"/>
              </a:solidFill>
              <a:latin typeface="思源黑體 TW" panose="020B0500000000000000" pitchFamily="34" charset="-120"/>
              <a:ea typeface="思源黑體 TW" panose="020B0500000000000000" pitchFamily="34" charset="-12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  <a:cs typeface="+mn-cs"/>
              </a:rPr>
              <a:t>如：應用場域、平台介面．．．等</a:t>
            </a:r>
          </a:p>
        </p:txBody>
      </p:sp>
      <p:sp>
        <p:nvSpPr>
          <p:cNvPr id="35" name="文字方塊 34"/>
          <p:cNvSpPr txBox="1"/>
          <p:nvPr/>
        </p:nvSpPr>
        <p:spPr>
          <a:xfrm>
            <a:off x="4758583" y="6162685"/>
            <a:ext cx="2593685" cy="246221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Noto Sans TC" panose="020B0500000000000000"/>
                <a:cs typeface="Arial" panose="020B0604020202020204" pitchFamily="34" charset="0"/>
                <a:sym typeface="Helvetica Neue"/>
              </a:rPr>
              <a:t>▲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ans TC" panose="020B0500000000000000"/>
                <a:cs typeface="+mn-cs"/>
                <a:sym typeface="Helvetica Neue"/>
              </a:rPr>
              <a:t>圖說２</a:t>
            </a:r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Noto Sans TC" panose="020B0500000000000000"/>
              <a:cs typeface="+mn-cs"/>
              <a:sym typeface="Helvetica Neue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471331" y="4599709"/>
            <a:ext cx="3278032" cy="1436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  <a:cs typeface="+mn-cs"/>
              </a:rPr>
              <a:t>解決方案相關圖示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  <a:cs typeface="+mn-cs"/>
              </a:rPr>
              <a:t>如：應用場域、平台介面．．．等</a:t>
            </a:r>
          </a:p>
        </p:txBody>
      </p:sp>
      <p:sp>
        <p:nvSpPr>
          <p:cNvPr id="37" name="文字方塊 36"/>
          <p:cNvSpPr txBox="1"/>
          <p:nvPr/>
        </p:nvSpPr>
        <p:spPr>
          <a:xfrm>
            <a:off x="8882203" y="6162684"/>
            <a:ext cx="2593685" cy="246221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lvl="0" indent="0" algn="ctr" defTabSz="2438338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Noto Sans TC" panose="020B0500000000000000"/>
                <a:cs typeface="Arial" panose="020B0604020202020204" pitchFamily="34" charset="0"/>
                <a:sym typeface="Helvetica Neue"/>
              </a:rPr>
              <a:t>▲</a:t>
            </a:r>
            <a:r>
              <a:rPr kumimoji="0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Noto Sans TC" panose="020B0500000000000000"/>
                <a:cs typeface="+mn-cs"/>
                <a:sym typeface="Helvetica Neue"/>
              </a:rPr>
              <a:t>圖說３</a:t>
            </a:r>
            <a:endParaRPr kumimoji="0" lang="zh-TW" alt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Noto Sans TC" panose="020B0500000000000000"/>
              <a:cs typeface="+mn-cs"/>
              <a:sym typeface="Helvetica Neue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540030" y="4599709"/>
            <a:ext cx="3278032" cy="1436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zh-TW" altLang="en-US" b="1" dirty="0">
                <a:solidFill>
                  <a:prstClr val="black"/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預期成果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  <a:cs typeface="+mn-cs"/>
              </a:rPr>
              <a:t>相關圖示</a:t>
            </a: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體 TW" panose="020B0500000000000000" pitchFamily="34" charset="-120"/>
              <a:ea typeface="思源黑體 TW" panose="020B0500000000000000" pitchFamily="34" charset="-120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  <a:cs typeface="+mn-cs"/>
              </a:rPr>
              <a:t>如：</a:t>
            </a:r>
            <a:r>
              <a:rPr lang="zh-TW" altLang="en-US" b="1" dirty="0">
                <a:solidFill>
                  <a:prstClr val="white">
                    <a:lumMod val="65000"/>
                  </a:prstClr>
                </a:solidFill>
                <a:latin typeface="思源黑體 TW" panose="020B0500000000000000" pitchFamily="34" charset="-120"/>
                <a:ea typeface="思源黑體 TW" panose="020B0500000000000000" pitchFamily="34" charset="-120"/>
              </a:rPr>
              <a:t>預計</a:t>
            </a:r>
            <a:r>
              <a:rPr kumimoji="0" lang="zh-TW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思源黑體 TW" panose="020B0500000000000000" pitchFamily="34" charset="-120"/>
                <a:ea typeface="思源黑體 TW" panose="020B0500000000000000" pitchFamily="34" charset="-120"/>
                <a:cs typeface="+mn-cs"/>
              </a:rPr>
              <a:t>導入場域、如何和導入，預期導入成果．．．等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928A864-742F-4BE4-87F4-F22E5B86C7F6}"/>
              </a:ext>
            </a:extLst>
          </p:cNvPr>
          <p:cNvSpPr/>
          <p:nvPr/>
        </p:nvSpPr>
        <p:spPr>
          <a:xfrm>
            <a:off x="5308364" y="4016714"/>
            <a:ext cx="1603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065" lvl="0" algn="ctr">
              <a:spcAft>
                <a:spcPts val="600"/>
              </a:spcAft>
              <a:tabLst>
                <a:tab pos="299085" algn="l"/>
                <a:tab pos="299720" algn="l"/>
              </a:tabLst>
              <a:defRPr/>
            </a:pPr>
            <a:r>
              <a:rPr lang="en-US" altLang="zh-TW" spc="-5" dirty="0">
                <a:solidFill>
                  <a:prstClr val="white">
                    <a:lumMod val="65000"/>
                  </a:prstClr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  <a:sym typeface="Helvetica Neue Medium"/>
              </a:rPr>
              <a:t>(what AI Do?)</a:t>
            </a: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69C49F6-1EB0-49E5-9AF9-19BCE8B46EC8}"/>
              </a:ext>
            </a:extLst>
          </p:cNvPr>
          <p:cNvSpPr/>
          <p:nvPr/>
        </p:nvSpPr>
        <p:spPr>
          <a:xfrm>
            <a:off x="82298" y="2331879"/>
            <a:ext cx="20313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403921"/>
                </a:solidFill>
                <a:effectLst/>
                <a:uLnTx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</a:rPr>
              <a:t>（依據實際開發痛點撰寫）</a:t>
            </a:r>
            <a:endParaRPr kumimoji="0" lang="en-US" altLang="zh-TW" sz="1200" b="0" i="0" u="none" strike="noStrike" kern="0" cap="none" spc="0" normalizeH="0" baseline="0" noProof="0" dirty="0">
              <a:ln>
                <a:noFill/>
              </a:ln>
              <a:solidFill>
                <a:srgbClr val="403921"/>
              </a:solidFill>
              <a:effectLst/>
              <a:uLnTx/>
              <a:uFillTx/>
              <a:latin typeface="Noto Sans TC" panose="020B0500000000000000" pitchFamily="34" charset="-120"/>
              <a:ea typeface="Noto Sans TC" panose="020B0500000000000000" pitchFamily="34" charset="-120"/>
              <a:cs typeface="+mn-cs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0B89AD67-14F3-498A-8CE1-01A6E7F7717E}"/>
              </a:ext>
            </a:extLst>
          </p:cNvPr>
          <p:cNvSpPr/>
          <p:nvPr/>
        </p:nvSpPr>
        <p:spPr>
          <a:xfrm>
            <a:off x="5266427" y="2223092"/>
            <a:ext cx="1577996" cy="3590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065" algn="ctr">
              <a:lnSpc>
                <a:spcPts val="2200"/>
              </a:lnSpc>
              <a:spcAft>
                <a:spcPts val="600"/>
              </a:spcAft>
              <a:buClr>
                <a:prstClr val="black"/>
              </a:buClr>
              <a:tabLst>
                <a:tab pos="299085" algn="l"/>
                <a:tab pos="299720" algn="l"/>
              </a:tabLst>
              <a:defRPr/>
            </a:pPr>
            <a:r>
              <a:rPr lang="zh-TW" altLang="en-US" b="1" spc="-5" dirty="0">
                <a:solidFill>
                  <a:srgbClr val="FF0000"/>
                </a:solidFill>
                <a:latin typeface="Noto Sans TC" panose="020B0500000000000000" pitchFamily="34" charset="-120"/>
                <a:ea typeface="Noto Sans TC" panose="020B0500000000000000" pitchFamily="34" charset="-120"/>
                <a:cs typeface="微軟正黑體"/>
                <a:sym typeface="Helvetica Neue Medium"/>
              </a:rPr>
              <a:t>核心ＡＩ項目</a:t>
            </a:r>
            <a:endParaRPr lang="en-US" altLang="zh-TW" b="1" spc="-5" dirty="0">
              <a:solidFill>
                <a:srgbClr val="FF0000"/>
              </a:solidFill>
              <a:latin typeface="Noto Sans TC" panose="020B0500000000000000" pitchFamily="34" charset="-120"/>
              <a:ea typeface="Noto Sans TC" panose="020B0500000000000000" pitchFamily="34" charset="-120"/>
              <a:cs typeface="微軟正黑體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54401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02FE801-731E-435E-880E-67F5D0F03E08}"/>
              </a:ext>
            </a:extLst>
          </p:cNvPr>
          <p:cNvSpPr/>
          <p:nvPr/>
        </p:nvSpPr>
        <p:spPr>
          <a:xfrm>
            <a:off x="4202657" y="136525"/>
            <a:ext cx="3940502" cy="1323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2667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五、提案內容與實證方法</a:t>
            </a:r>
          </a:p>
          <a:p>
            <a:pPr algn="ctr"/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1.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需求業者</a:t>
            </a:r>
            <a:r>
              <a:rPr lang="en-US" altLang="zh-TW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/</a:t>
            </a:r>
            <a:r>
              <a:rPr lang="zh-TW" altLang="en-US" sz="2667" dirty="0">
                <a:solidFill>
                  <a:schemeClr val="accent1">
                    <a:lumMod val="75000"/>
                  </a:schemeClr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需求說明</a:t>
            </a:r>
          </a:p>
          <a:p>
            <a:pPr algn="ctr"/>
            <a:endParaRPr lang="zh-TW" altLang="en-US" sz="2667" dirty="0">
              <a:solidFill>
                <a:schemeClr val="accent1">
                  <a:lumMod val="75000"/>
                </a:schemeClr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C349CFEF-7374-434C-99CD-105276297EA2}"/>
              </a:ext>
            </a:extLst>
          </p:cNvPr>
          <p:cNvSpPr txBox="1"/>
          <p:nvPr/>
        </p:nvSpPr>
        <p:spPr>
          <a:xfrm>
            <a:off x="8251958" y="6356352"/>
            <a:ext cx="274121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TW" altLang="en-US" sz="2400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AA25452-00C9-49DC-80CC-C78F5EA71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BE716-D756-4D91-A931-6160C75FCDD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766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自訂 1">
      <a:dk1>
        <a:srgbClr val="000000"/>
      </a:dk1>
      <a:lt1>
        <a:srgbClr val="FFFFFF"/>
      </a:lt1>
      <a:dk2>
        <a:srgbClr val="000000"/>
      </a:dk2>
      <a:lt2>
        <a:srgbClr val="FFFDFD"/>
      </a:lt2>
      <a:accent1>
        <a:srgbClr val="FAA0AA"/>
      </a:accent1>
      <a:accent2>
        <a:srgbClr val="F5E5E4"/>
      </a:accent2>
      <a:accent3>
        <a:srgbClr val="AACED2"/>
      </a:accent3>
      <a:accent4>
        <a:srgbClr val="009FB8"/>
      </a:accent4>
      <a:accent5>
        <a:srgbClr val="FFBBB3"/>
      </a:accent5>
      <a:accent6>
        <a:srgbClr val="515151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726</Words>
  <Application>Microsoft Office PowerPoint</Application>
  <PresentationFormat>寬螢幕</PresentationFormat>
  <Paragraphs>161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14</vt:i4>
      </vt:variant>
    </vt:vector>
  </HeadingPairs>
  <TitlesOfParts>
    <vt:vector size="31" baseType="lpstr">
      <vt:lpstr>等线</vt:lpstr>
      <vt:lpstr>Helvetica Neue</vt:lpstr>
      <vt:lpstr>Helvetica Neue Medium</vt:lpstr>
      <vt:lpstr>Microsoft YaHei</vt:lpstr>
      <vt:lpstr>Microsoft YaHei</vt:lpstr>
      <vt:lpstr>Noto Sans TC</vt:lpstr>
      <vt:lpstr>思源黑體 TW</vt:lpstr>
      <vt:lpstr>Microsoft JhengHei</vt:lpstr>
      <vt:lpstr>Microsoft JhengHei</vt:lpstr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1_Office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優群 企劃室01</dc:creator>
  <cp:lastModifiedBy>張祐琳</cp:lastModifiedBy>
  <cp:revision>25</cp:revision>
  <dcterms:created xsi:type="dcterms:W3CDTF">2022-06-15T02:18:17Z</dcterms:created>
  <dcterms:modified xsi:type="dcterms:W3CDTF">2024-03-13T08:33:42Z</dcterms:modified>
</cp:coreProperties>
</file>