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620" r:id="rId1"/>
  </p:sldMasterIdLst>
  <p:notesMasterIdLst>
    <p:notesMasterId r:id="rId4"/>
  </p:notesMasterIdLst>
  <p:handoutMasterIdLst>
    <p:handoutMasterId r:id="rId5"/>
  </p:handoutMasterIdLst>
  <p:sldIdLst>
    <p:sldId id="1212" r:id="rId2"/>
    <p:sldId id="1209" r:id="rId3"/>
  </p:sldIdLst>
  <p:sldSz cx="9906000" cy="6858000" type="A4"/>
  <p:notesSz cx="6807200" cy="99393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華康隸書體"/>
        <a:cs typeface="華康隸書體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華康隸書體"/>
        <a:cs typeface="華康隸書體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華康隸書體"/>
        <a:cs typeface="華康隸書體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華康隸書體"/>
        <a:cs typeface="華康隸書體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華康隸書體"/>
        <a:cs typeface="華康隸書體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Times New Roman" pitchFamily="18" charset="0"/>
        <a:ea typeface="華康隸書體"/>
        <a:cs typeface="華康隸書體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Times New Roman" pitchFamily="18" charset="0"/>
        <a:ea typeface="華康隸書體"/>
        <a:cs typeface="華康隸書體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Times New Roman" pitchFamily="18" charset="0"/>
        <a:ea typeface="華康隸書體"/>
        <a:cs typeface="華康隸書體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Times New Roman" pitchFamily="18" charset="0"/>
        <a:ea typeface="華康隸書體"/>
        <a:cs typeface="華康隸書體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  <p15:guide id="3" orient="horz" pos="2478">
          <p15:clr>
            <a:srgbClr val="A4A3A4"/>
          </p15:clr>
        </p15:guide>
        <p15:guide id="4" pos="54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5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orient="horz" pos="3128">
          <p15:clr>
            <a:srgbClr val="A4A3A4"/>
          </p15:clr>
        </p15:guide>
        <p15:guide id="5" orient="horz" pos="3127">
          <p15:clr>
            <a:srgbClr val="A4A3A4"/>
          </p15:clr>
        </p15:guide>
        <p15:guide id="6" pos="2142">
          <p15:clr>
            <a:srgbClr val="A4A3A4"/>
          </p15:clr>
        </p15:guide>
        <p15:guide id="7" orient="horz" pos="3136">
          <p15:clr>
            <a:srgbClr val="A4A3A4"/>
          </p15:clr>
        </p15:guide>
        <p15:guide id="8" orient="horz" pos="3135">
          <p15:clr>
            <a:srgbClr val="A4A3A4"/>
          </p15:clr>
        </p15:guide>
        <p15:guide id="9" pos="21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EE8"/>
    <a:srgbClr val="FFCCCC"/>
    <a:srgbClr val="E46C0A"/>
    <a:srgbClr val="EAB200"/>
    <a:srgbClr val="4F81BD"/>
    <a:srgbClr val="E25B00"/>
    <a:srgbClr val="FF6600"/>
    <a:srgbClr val="FF822D"/>
    <a:srgbClr val="FF5050"/>
    <a:srgbClr val="3BA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86436" autoAdjust="0"/>
  </p:normalViewPr>
  <p:slideViewPr>
    <p:cSldViewPr>
      <p:cViewPr varScale="1">
        <p:scale>
          <a:sx n="55" d="100"/>
          <a:sy n="55" d="100"/>
        </p:scale>
        <p:origin x="944" y="48"/>
      </p:cViewPr>
      <p:guideLst>
        <p:guide orient="horz" pos="2160"/>
        <p:guide pos="3120"/>
        <p:guide orient="horz" pos="2478"/>
        <p:guide pos="54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88" y="-96"/>
      </p:cViewPr>
      <p:guideLst>
        <p:guide orient="horz" pos="3132"/>
        <p:guide pos="2145"/>
        <p:guide orient="horz" pos="3131"/>
        <p:guide orient="horz" pos="3128"/>
        <p:guide orient="horz" pos="3127"/>
        <p:guide pos="2142"/>
        <p:guide orient="horz" pos="3136"/>
        <p:guide orient="horz" pos="3135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 bwMode="auto">
          <a:xfrm>
            <a:off x="6" y="1"/>
            <a:ext cx="2949580" cy="49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1" tIns="45878" rIns="91751" bIns="45878" numCol="1" anchor="t" anchorCtr="0" compatLnSpc="1">
            <a:prstTxWarp prst="textNoShape">
              <a:avLst/>
            </a:prstTxWarp>
          </a:bodyPr>
          <a:lstStyle>
            <a:lvl1pPr defTabSz="917188" eaLnBrk="1" hangingPunct="1">
              <a:defRPr sz="1200">
                <a:ea typeface="華康隸書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 bwMode="auto">
          <a:xfrm>
            <a:off x="3856067" y="1"/>
            <a:ext cx="2949580" cy="49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1" tIns="45878" rIns="91751" bIns="45878" numCol="1" anchor="t" anchorCtr="0" compatLnSpc="1">
            <a:prstTxWarp prst="textNoShape">
              <a:avLst/>
            </a:prstTxWarp>
          </a:bodyPr>
          <a:lstStyle>
            <a:lvl1pPr algn="r" defTabSz="917188" eaLnBrk="1" hangingPunct="1">
              <a:defRPr sz="1200">
                <a:ea typeface="華康隸書體" charset="-120"/>
                <a:cs typeface="+mn-cs"/>
              </a:defRPr>
            </a:lvl1pPr>
          </a:lstStyle>
          <a:p>
            <a:pPr>
              <a:defRPr/>
            </a:pPr>
            <a:fld id="{F4EFAFA3-64E7-449C-B9D1-C400AB48FA3E}" type="datetimeFigureOut">
              <a:rPr lang="zh-TW" altLang="en-US"/>
              <a:pPr>
                <a:defRPr/>
              </a:pPr>
              <a:t>2024/3/14</a:t>
            </a:fld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 bwMode="auto">
          <a:xfrm>
            <a:off x="6" y="9440497"/>
            <a:ext cx="2949580" cy="49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1" tIns="45878" rIns="91751" bIns="45878" numCol="1" anchor="b" anchorCtr="0" compatLnSpc="1">
            <a:prstTxWarp prst="textNoShape">
              <a:avLst/>
            </a:prstTxWarp>
          </a:bodyPr>
          <a:lstStyle>
            <a:lvl1pPr defTabSz="917188" eaLnBrk="1" hangingPunct="1">
              <a:defRPr sz="1200">
                <a:ea typeface="華康隸書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 bwMode="auto">
          <a:xfrm>
            <a:off x="3856067" y="9440497"/>
            <a:ext cx="2949580" cy="49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1" tIns="45878" rIns="91751" bIns="45878" numCol="1" anchor="b" anchorCtr="0" compatLnSpc="1">
            <a:prstTxWarp prst="textNoShape">
              <a:avLst/>
            </a:prstTxWarp>
          </a:bodyPr>
          <a:lstStyle>
            <a:lvl1pPr algn="r" defTabSz="917188" eaLnBrk="1" hangingPunct="1">
              <a:defRPr sz="1200"/>
            </a:lvl1pPr>
          </a:lstStyle>
          <a:p>
            <a:pPr>
              <a:defRPr/>
            </a:pPr>
            <a:fld id="{13FA20F6-98A9-44B4-80DE-E0C08DCB353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6799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 bwMode="auto">
          <a:xfrm>
            <a:off x="6" y="1"/>
            <a:ext cx="2949580" cy="49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1" tIns="45878" rIns="91751" bIns="45878" numCol="1" anchor="t" anchorCtr="0" compatLnSpc="1">
            <a:prstTxWarp prst="textNoShape">
              <a:avLst/>
            </a:prstTxWarp>
          </a:bodyPr>
          <a:lstStyle>
            <a:lvl1pPr defTabSz="917188" eaLnBrk="1" hangingPunct="1">
              <a:defRPr sz="1200">
                <a:ea typeface="華康隸書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 bwMode="auto">
          <a:xfrm>
            <a:off x="3856067" y="1"/>
            <a:ext cx="2949580" cy="49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1" tIns="45878" rIns="91751" bIns="45878" numCol="1" anchor="t" anchorCtr="0" compatLnSpc="1">
            <a:prstTxWarp prst="textNoShape">
              <a:avLst/>
            </a:prstTxWarp>
          </a:bodyPr>
          <a:lstStyle>
            <a:lvl1pPr algn="r" defTabSz="917188" eaLnBrk="1" hangingPunct="1">
              <a:defRPr sz="1200">
                <a:ea typeface="華康隸書體" charset="-120"/>
                <a:cs typeface="+mn-cs"/>
              </a:defRPr>
            </a:lvl1pPr>
          </a:lstStyle>
          <a:p>
            <a:pPr>
              <a:defRPr/>
            </a:pPr>
            <a:fld id="{40B1980A-16CC-4069-B995-B029D51CC5DF}" type="datetimeFigureOut">
              <a:rPr lang="zh-TW" altLang="en-US"/>
              <a:pPr>
                <a:defRPr/>
              </a:pPr>
              <a:t>2024/3/14</a:t>
            </a:fld>
            <a:endParaRPr lang="en-US" alt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7713"/>
            <a:ext cx="53832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5" tIns="46082" rIns="92165" bIns="46082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 bwMode="auto">
          <a:xfrm>
            <a:off x="681038" y="4721960"/>
            <a:ext cx="5445138" cy="4470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1" tIns="45878" rIns="91751" bIns="458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 bwMode="auto">
          <a:xfrm>
            <a:off x="6" y="9440497"/>
            <a:ext cx="2949580" cy="49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1" tIns="45878" rIns="91751" bIns="45878" numCol="1" anchor="b" anchorCtr="0" compatLnSpc="1">
            <a:prstTxWarp prst="textNoShape">
              <a:avLst/>
            </a:prstTxWarp>
          </a:bodyPr>
          <a:lstStyle>
            <a:lvl1pPr defTabSz="917188" eaLnBrk="1" hangingPunct="1">
              <a:defRPr sz="1200">
                <a:ea typeface="華康隸書體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 bwMode="auto">
          <a:xfrm>
            <a:off x="3856067" y="9440497"/>
            <a:ext cx="2949580" cy="497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51" tIns="45878" rIns="91751" bIns="45878" numCol="1" anchor="b" anchorCtr="0" compatLnSpc="1">
            <a:prstTxWarp prst="textNoShape">
              <a:avLst/>
            </a:prstTxWarp>
          </a:bodyPr>
          <a:lstStyle>
            <a:lvl1pPr algn="r" defTabSz="917188" eaLnBrk="1" hangingPunct="1">
              <a:defRPr sz="1200"/>
            </a:lvl1pPr>
          </a:lstStyle>
          <a:p>
            <a:pPr>
              <a:defRPr/>
            </a:pPr>
            <a:fld id="{D679960F-5049-4BE5-B493-5907D9218CC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3627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Edit to a</a:t>
            </a:r>
            <a:r>
              <a:rPr lang="en-US" altLang="zh-TW" baseline="0" dirty="0"/>
              <a:t> form,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79960F-5049-4BE5-B493-5907D9218CCF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800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 algn="ctr">
              <a:defRPr>
                <a:solidFill>
                  <a:srgbClr val="FF0000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30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010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15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9194322" y="6659499"/>
            <a:ext cx="702078" cy="22110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080D3E-11ED-4273-8ADF-AC2E5D97AF26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5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95300" y="1052737"/>
            <a:ext cx="8915400" cy="5073427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65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22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03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052736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1772816"/>
            <a:ext cx="4376870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1" y="1052736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1" y="1772816"/>
            <a:ext cx="4378590" cy="435334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25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669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35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13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61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286593" y="44625"/>
            <a:ext cx="8124106" cy="8334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017588"/>
            <a:ext cx="8915400" cy="52917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4482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  <a:ea typeface="微軟正黑體" pitchFamily="34" charset="-12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TW" altLang="en-US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3745378" y="64482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  <a:latin typeface="+mn-lt"/>
                <a:ea typeface="微軟正黑體" pitchFamily="34" charset="-12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B7726B7-5E9B-4A3A-9B2B-10956DC881EA}" type="slidenum">
              <a:rPr kumimoji="0" lang="zh-TW" altLang="en-US" smtClean="0">
                <a:solidFill>
                  <a:prstClr val="black"/>
                </a:solidFill>
                <a:cs typeface="+mn-c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/>
              </a:solidFill>
              <a:cs typeface="+mn-cs"/>
            </a:endParaRP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F5CA46AB-CE8A-4058-82B5-25FE57372F9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000" y="72000"/>
            <a:ext cx="720000" cy="7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33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21" r:id="rId1"/>
    <p:sldLayoutId id="2147484622" r:id="rId2"/>
    <p:sldLayoutId id="2147484623" r:id="rId3"/>
    <p:sldLayoutId id="2147484624" r:id="rId4"/>
    <p:sldLayoutId id="2147484625" r:id="rId5"/>
    <p:sldLayoutId id="2147484626" r:id="rId6"/>
    <p:sldLayoutId id="2147484627" r:id="rId7"/>
    <p:sldLayoutId id="2147484628" r:id="rId8"/>
    <p:sldLayoutId id="2147484629" r:id="rId9"/>
    <p:sldLayoutId id="2147484630" r:id="rId10"/>
    <p:sldLayoutId id="2147484631" r:id="rId11"/>
    <p:sldLayoutId id="2147484632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FF0000"/>
          </a:solidFill>
          <a:latin typeface="+mn-lt"/>
          <a:ea typeface="微軟正黑體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b="1" kern="1200">
          <a:solidFill>
            <a:srgbClr val="0000CC"/>
          </a:solidFill>
          <a:latin typeface="+mn-lt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rgbClr val="0000CC"/>
          </a:solidFill>
          <a:latin typeface="+mn-lt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rgbClr val="0000CC"/>
          </a:solidFill>
          <a:latin typeface="+mn-lt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rgbClr val="0000CC"/>
          </a:solidFill>
          <a:latin typeface="+mn-lt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rgbClr val="0000CC"/>
          </a:solidFill>
          <a:latin typeface="+mn-lt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icontest.tca.org.tw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>
            <a:extLst>
              <a:ext uri="{FF2B5EF4-FFF2-40B4-BE49-F238E27FC236}">
                <a16:creationId xmlns:a16="http://schemas.microsoft.com/office/drawing/2014/main" id="{A3383184-56D6-4F49-8777-D83F7CEEC5F6}"/>
              </a:ext>
            </a:extLst>
          </p:cNvPr>
          <p:cNvSpPr txBox="1">
            <a:spLocks/>
          </p:cNvSpPr>
          <p:nvPr/>
        </p:nvSpPr>
        <p:spPr>
          <a:xfrm>
            <a:off x="0" y="116632"/>
            <a:ext cx="9906000" cy="72008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F0000"/>
                </a:solidFill>
                <a:latin typeface="+mn-lt"/>
                <a:ea typeface="微軟正黑體" pitchFamily="34" charset="-120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kumimoji="0" lang="zh-TW" altLang="en-US" dirty="0"/>
              <a:t>需求研提 填寫說明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41B1F7B-8EA1-409E-9AEF-764B20700A1E}"/>
              </a:ext>
            </a:extLst>
          </p:cNvPr>
          <p:cNvSpPr/>
          <p:nvPr/>
        </p:nvSpPr>
        <p:spPr>
          <a:xfrm>
            <a:off x="200472" y="1052736"/>
            <a:ext cx="9433048" cy="55446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800" dirty="0">
                <a:solidFill>
                  <a:schemeClr val="tx1"/>
                </a:solidFill>
              </a:rPr>
              <a:t>本檔案為最初段需求意願調查，待</a:t>
            </a:r>
            <a:r>
              <a:rPr lang="en-US" altLang="zh-TW" sz="1800" dirty="0">
                <a:solidFill>
                  <a:schemeClr val="tx1"/>
                </a:solidFill>
              </a:rPr>
              <a:t>TCA</a:t>
            </a:r>
            <a:r>
              <a:rPr lang="zh-TW" altLang="en-US" sz="1800" dirty="0">
                <a:solidFill>
                  <a:schemeClr val="tx1"/>
                </a:solidFill>
              </a:rPr>
              <a:t>確認內容並提報數位部數位產業署完畢後，會再請貴公司填寫正式需求書</a:t>
            </a:r>
            <a:r>
              <a:rPr lang="en-US" altLang="zh-TW" sz="1800" dirty="0">
                <a:solidFill>
                  <a:schemeClr val="tx1"/>
                </a:solidFill>
              </a:rPr>
              <a:t>(</a:t>
            </a:r>
            <a:r>
              <a:rPr lang="zh-TW" altLang="en-US" sz="1800" dirty="0">
                <a:solidFill>
                  <a:schemeClr val="tx1"/>
                </a:solidFill>
              </a:rPr>
              <a:t>及法務用印</a:t>
            </a:r>
            <a:r>
              <a:rPr lang="en-US" altLang="zh-TW" sz="1800" dirty="0">
                <a:solidFill>
                  <a:schemeClr val="tx1"/>
                </a:solidFill>
              </a:rPr>
              <a:t>)</a:t>
            </a:r>
            <a:r>
              <a:rPr lang="zh-TW" altLang="en-US" sz="1800" dirty="0">
                <a:solidFill>
                  <a:schemeClr val="tx1"/>
                </a:solidFill>
              </a:rPr>
              <a:t>，現階段僅需完成本表格即可</a:t>
            </a:r>
            <a:endParaRPr lang="en-US" altLang="zh-TW" sz="1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800" dirty="0">
                <a:solidFill>
                  <a:schemeClr val="tx1"/>
                </a:solidFill>
              </a:rPr>
              <a:t>請協助將貴公司之</a:t>
            </a:r>
            <a:r>
              <a:rPr lang="en-US" altLang="zh-TW" sz="1800" dirty="0">
                <a:solidFill>
                  <a:schemeClr val="tx1"/>
                </a:solidFill>
              </a:rPr>
              <a:t>AI</a:t>
            </a:r>
            <a:r>
              <a:rPr lang="zh-TW" altLang="en-US" sz="1800" dirty="0">
                <a:solidFill>
                  <a:schemeClr val="tx1"/>
                </a:solidFill>
              </a:rPr>
              <a:t>需求填寫至下頁表格，可同時出：</a:t>
            </a:r>
            <a:endParaRPr lang="en-US" altLang="zh-TW" sz="1800" dirty="0">
              <a:solidFill>
                <a:schemeClr val="tx1"/>
              </a:solidFill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solidFill>
                  <a:schemeClr val="tx1"/>
                </a:solidFill>
              </a:rPr>
              <a:t>多種產品硬體的不同</a:t>
            </a:r>
            <a:r>
              <a:rPr lang="en-US" altLang="zh-TW" sz="1800" dirty="0">
                <a:solidFill>
                  <a:schemeClr val="tx1"/>
                </a:solidFill>
              </a:rPr>
              <a:t>AI</a:t>
            </a:r>
            <a:r>
              <a:rPr lang="zh-TW" altLang="en-US" sz="1800" dirty="0">
                <a:solidFill>
                  <a:schemeClr val="tx1"/>
                </a:solidFill>
              </a:rPr>
              <a:t>導入需求 </a:t>
            </a:r>
            <a:r>
              <a:rPr lang="en-US" altLang="zh-TW" sz="1800" dirty="0">
                <a:solidFill>
                  <a:schemeClr val="tx1"/>
                </a:solidFill>
              </a:rPr>
              <a:t>(</a:t>
            </a:r>
            <a:r>
              <a:rPr lang="zh-TW" altLang="en-US" sz="1800" dirty="0">
                <a:solidFill>
                  <a:schemeClr val="tx1"/>
                </a:solidFill>
              </a:rPr>
              <a:t>每種產品的每種需求請分開填寫、一頁視為一題</a:t>
            </a:r>
            <a:r>
              <a:rPr lang="en-US" altLang="zh-TW" sz="1800" dirty="0">
                <a:solidFill>
                  <a:schemeClr val="tx1"/>
                </a:solidFill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solidFill>
                  <a:schemeClr val="tx1"/>
                </a:solidFill>
              </a:rPr>
              <a:t>同個產品硬體的不同</a:t>
            </a:r>
            <a:r>
              <a:rPr lang="en-US" altLang="zh-TW" sz="1800" dirty="0">
                <a:solidFill>
                  <a:schemeClr val="tx1"/>
                </a:solidFill>
              </a:rPr>
              <a:t>AI</a:t>
            </a:r>
            <a:r>
              <a:rPr lang="zh-TW" altLang="en-US" sz="1800" dirty="0">
                <a:solidFill>
                  <a:schemeClr val="tx1"/>
                </a:solidFill>
              </a:rPr>
              <a:t>導入需求 </a:t>
            </a:r>
            <a:r>
              <a:rPr lang="en-US" altLang="zh-TW" sz="1800" dirty="0">
                <a:solidFill>
                  <a:schemeClr val="tx1"/>
                </a:solidFill>
              </a:rPr>
              <a:t>(</a:t>
            </a:r>
            <a:r>
              <a:rPr lang="zh-TW" altLang="en-US" sz="1800" dirty="0">
                <a:solidFill>
                  <a:schemeClr val="tx1"/>
                </a:solidFill>
              </a:rPr>
              <a:t>每種需求請分開填寫、一頁視為一題</a:t>
            </a:r>
            <a:r>
              <a:rPr lang="en-US" altLang="zh-TW" sz="1800" dirty="0">
                <a:solidFill>
                  <a:schemeClr val="tx1"/>
                </a:solidFill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AutoNum type="circleNumWdWhitePlain"/>
            </a:pPr>
            <a:r>
              <a:rPr lang="zh-TW" altLang="en-US" sz="1800" dirty="0">
                <a:solidFill>
                  <a:schemeClr val="tx1"/>
                </a:solidFill>
              </a:rPr>
              <a:t>系統開發、軟體介接或其他</a:t>
            </a:r>
            <a:r>
              <a:rPr lang="en-US" altLang="zh-TW" sz="1800" dirty="0">
                <a:solidFill>
                  <a:schemeClr val="tx1"/>
                </a:solidFill>
              </a:rPr>
              <a:t>AI</a:t>
            </a:r>
            <a:r>
              <a:rPr lang="zh-TW" altLang="en-US" sz="1800" dirty="0">
                <a:solidFill>
                  <a:schemeClr val="tx1"/>
                </a:solidFill>
              </a:rPr>
              <a:t>需求 </a:t>
            </a:r>
            <a:r>
              <a:rPr lang="en-US" altLang="zh-TW" sz="1800" dirty="0">
                <a:solidFill>
                  <a:schemeClr val="tx1"/>
                </a:solidFill>
              </a:rPr>
              <a:t>(</a:t>
            </a:r>
            <a:r>
              <a:rPr lang="zh-TW" altLang="en-US" sz="1800" dirty="0">
                <a:solidFill>
                  <a:schemeClr val="tx1"/>
                </a:solidFill>
              </a:rPr>
              <a:t>每種需求請分開填寫、一頁視為一題</a:t>
            </a:r>
            <a:r>
              <a:rPr lang="en-US" altLang="zh-TW" sz="1800" dirty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800" dirty="0">
                <a:solidFill>
                  <a:schemeClr val="tx1"/>
                </a:solidFill>
              </a:rPr>
              <a:t>需求總數不限，惟考量對應團隊數和後續實證能量，建議以</a:t>
            </a:r>
            <a:r>
              <a:rPr lang="en-US" altLang="zh-TW" sz="1800" dirty="0">
                <a:solidFill>
                  <a:schemeClr val="tx1"/>
                </a:solidFill>
              </a:rPr>
              <a:t>4</a:t>
            </a:r>
            <a:r>
              <a:rPr lang="zh-TW" altLang="en-US" sz="1800" dirty="0">
                <a:solidFill>
                  <a:schemeClr val="tx1"/>
                </a:solidFill>
              </a:rPr>
              <a:t>題為上限</a:t>
            </a:r>
            <a:endParaRPr lang="en-US" altLang="zh-TW" sz="1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800" dirty="0">
                <a:solidFill>
                  <a:schemeClr val="tx1"/>
                </a:solidFill>
              </a:rPr>
              <a:t>下頁表格的各欄位均有填寫建議，也歡迎</a:t>
            </a:r>
            <a:r>
              <a:rPr lang="zh-TW" altLang="en-US" sz="1800" b="1" dirty="0">
                <a:solidFill>
                  <a:schemeClr val="tx1"/>
                </a:solidFill>
                <a:hlinkClick r:id="rId2"/>
              </a:rPr>
              <a:t>點選此處連結</a:t>
            </a:r>
            <a:r>
              <a:rPr lang="en-US" altLang="zh-TW" sz="1800" b="1" dirty="0">
                <a:solidFill>
                  <a:schemeClr val="tx1"/>
                </a:solidFill>
                <a:hlinkClick r:id="rId2"/>
              </a:rPr>
              <a:t>AI+</a:t>
            </a:r>
            <a:r>
              <a:rPr lang="zh-TW" altLang="en-US" sz="1800" b="1" dirty="0">
                <a:solidFill>
                  <a:schemeClr val="tx1"/>
                </a:solidFill>
                <a:hlinkClick r:id="rId2"/>
              </a:rPr>
              <a:t>官網</a:t>
            </a:r>
            <a:r>
              <a:rPr lang="zh-TW" altLang="en-US" sz="1800" dirty="0">
                <a:solidFill>
                  <a:schemeClr val="tx1"/>
                </a:solidFill>
              </a:rPr>
              <a:t>，參考最近一年的大廠基本需求和加碼預告的呈現方式</a:t>
            </a:r>
            <a:endParaRPr lang="en-US" altLang="zh-TW" sz="1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1800" dirty="0">
                <a:solidFill>
                  <a:schemeClr val="tx1"/>
                </a:solidFill>
              </a:rPr>
              <a:t>有其他填寫疑問都歡迎聯繫本案承辦人：</a:t>
            </a:r>
            <a:br>
              <a:rPr lang="en-US" altLang="zh-TW" sz="1800" dirty="0">
                <a:solidFill>
                  <a:schemeClr val="tx1"/>
                </a:solidFill>
              </a:rPr>
            </a:br>
            <a:br>
              <a:rPr lang="en-US" altLang="zh-TW" sz="1800" dirty="0">
                <a:solidFill>
                  <a:schemeClr val="tx1"/>
                </a:solidFill>
              </a:rPr>
            </a:br>
            <a:endParaRPr lang="en-US" altLang="zh-TW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zh-TW" sz="1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zh-TW" altLang="en-US" sz="1800" dirty="0">
              <a:solidFill>
                <a:schemeClr val="tx1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4643435-7F03-4064-A9B3-F590F6AA3CDD}"/>
              </a:ext>
            </a:extLst>
          </p:cNvPr>
          <p:cNvSpPr/>
          <p:nvPr/>
        </p:nvSpPr>
        <p:spPr>
          <a:xfrm>
            <a:off x="1079431" y="5046638"/>
            <a:ext cx="3888432" cy="1584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張祐琳 </a:t>
            </a:r>
            <a:r>
              <a:rPr lang="en-US" altLang="zh-TW" b="1" dirty="0">
                <a:solidFill>
                  <a:schemeClr val="accent5">
                    <a:lumMod val="75000"/>
                  </a:schemeClr>
                </a:solidFill>
              </a:rPr>
              <a:t>Una</a:t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zh-TW" altLang="en-US" dirty="0">
                <a:solidFill>
                  <a:schemeClr val="tx1"/>
                </a:solidFill>
              </a:rPr>
              <a:t>智慧產業服務中心 副規劃師</a:t>
            </a:r>
          </a:p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</a:rPr>
              <a:t>電話：</a:t>
            </a:r>
            <a:r>
              <a:rPr lang="en-US" altLang="zh-TW" dirty="0">
                <a:solidFill>
                  <a:schemeClr val="tx1"/>
                </a:solidFill>
              </a:rPr>
              <a:t>02-2570-6337 #9808</a:t>
            </a:r>
          </a:p>
          <a:p>
            <a:pPr>
              <a:lnSpc>
                <a:spcPct val="130000"/>
              </a:lnSpc>
            </a:pPr>
            <a:r>
              <a:rPr lang="en-US" altLang="zh-TW" dirty="0">
                <a:solidFill>
                  <a:schemeClr val="tx1"/>
                </a:solidFill>
              </a:rPr>
              <a:t>Email</a:t>
            </a:r>
            <a:r>
              <a:rPr lang="zh-TW" altLang="en-US" dirty="0">
                <a:solidFill>
                  <a:schemeClr val="tx1"/>
                </a:solidFill>
              </a:rPr>
              <a:t>：</a:t>
            </a:r>
            <a:r>
              <a:rPr lang="en-US" altLang="zh-TW" dirty="0">
                <a:solidFill>
                  <a:schemeClr val="tx1"/>
                </a:solidFill>
              </a:rPr>
              <a:t>una_chang@mail.tca.org.tw  </a:t>
            </a:r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id="{0FEA6B0F-E531-48DB-AF31-B3DFB73BD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54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1"/>
          <p:cNvSpPr txBox="1">
            <a:spLocks/>
          </p:cNvSpPr>
          <p:nvPr/>
        </p:nvSpPr>
        <p:spPr>
          <a:xfrm>
            <a:off x="1286593" y="44625"/>
            <a:ext cx="8124106" cy="83348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FF0000"/>
                </a:solidFill>
                <a:latin typeface="+mn-lt"/>
                <a:ea typeface="微軟正黑體" pitchFamily="34" charset="-120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kumimoji="0" lang="zh-TW" altLang="en-US" dirty="0"/>
              <a:t>範例</a:t>
            </a:r>
            <a:r>
              <a:rPr kumimoji="0" lang="en-US" altLang="zh-TW" dirty="0"/>
              <a:t>-AI</a:t>
            </a:r>
            <a:r>
              <a:rPr kumimoji="0" lang="zh-TW" altLang="en-US" dirty="0"/>
              <a:t>需求研提</a:t>
            </a:r>
            <a:r>
              <a:rPr kumimoji="0" lang="en-US" altLang="zh-TW" dirty="0"/>
              <a:t>(</a:t>
            </a:r>
            <a:r>
              <a:rPr kumimoji="0" lang="zh-TW" altLang="en-US" dirty="0"/>
              <a:t>需求一</a:t>
            </a:r>
            <a:r>
              <a:rPr kumimoji="0" lang="en-US" altLang="zh-TW" dirty="0"/>
              <a:t>)</a:t>
            </a:r>
            <a:endParaRPr kumimoji="0"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47712"/>
              </p:ext>
            </p:extLst>
          </p:nvPr>
        </p:nvGraphicFramePr>
        <p:xfrm>
          <a:off x="184552" y="833798"/>
          <a:ext cx="9433052" cy="5658767"/>
        </p:xfrm>
        <a:graphic>
          <a:graphicData uri="http://schemas.openxmlformats.org/drawingml/2006/table">
            <a:tbl>
              <a:tblPr/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6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150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導入產業</a:t>
                      </a:r>
                      <a:r>
                        <a:rPr lang="en-US" altLang="zh-TW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/</a:t>
                      </a:r>
                      <a:r>
                        <a:rPr lang="zh-TW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場域與面臨痛點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639">
                <a:tc gridSpan="3"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n"/>
                      </a:pPr>
                      <a:endParaRPr lang="en-US" altLang="zh-TW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50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實證目的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(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需求主題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)</a:t>
                      </a:r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需求情境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(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應用方式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)</a:t>
                      </a:r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實證所需硬體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/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數據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/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平台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/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/>
                        </a:rPr>
                        <a:t>場域提供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/>
                      </a:endParaRPr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143">
                <a:tc>
                  <a:txBody>
                    <a:bodyPr/>
                    <a:lstStyle/>
                    <a:p>
                      <a:pPr algn="l" rtl="0" fontAlgn="t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fontAlgn="ctr" latinLnBrk="0" hangingPunct="1">
                        <a:buFont typeface="Wingdings" panose="05000000000000000000" pitchFamily="2" charset="2"/>
                        <a:buNone/>
                      </a:pPr>
                      <a:endParaRPr lang="en-US" altLang="zh-TW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n"/>
                        <a:tabLst/>
                        <a:defRPr/>
                      </a:pPr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50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預計基本門檻</a:t>
                      </a:r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預計延伸門檻</a:t>
                      </a:r>
                      <a:endParaRPr lang="zh-TW" altLang="en-US" dirty="0"/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市場現況與未來應用</a:t>
                      </a:r>
                      <a:endParaRPr lang="zh-TW" altLang="en-US" dirty="0"/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 rowSpan="6">
                  <a:txBody>
                    <a:bodyPr/>
                    <a:lstStyle/>
                    <a:p>
                      <a:pPr marL="182563" marR="0" indent="-18256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altLang="zh-TW" sz="1400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預計投入的市場領域、規模</a:t>
                      </a:r>
                      <a:endParaRPr lang="zh-TW" altLang="en-US" dirty="0"/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59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預計加碼獎勵</a:t>
                      </a:r>
                    </a:p>
                  </a:txBody>
                  <a:tcPr marL="5124" marR="5124" marT="5124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此需求的潛在</a:t>
                      </a:r>
                      <a:r>
                        <a:rPr lang="en-US" altLang="zh-TW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目標客戶</a:t>
                      </a:r>
                      <a:endParaRPr lang="zh-TW" altLang="en-US" dirty="0"/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06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82563" indent="-182563">
                        <a:buAutoNum type="arabicPeriod"/>
                      </a:pPr>
                      <a:endParaRPr lang="zh-TW" altLang="en-US" sz="1400" dirty="0"/>
                    </a:p>
                  </a:txBody>
                  <a:tcPr marL="5124" marR="5124" marT="5124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推動的</a:t>
                      </a:r>
                      <a:r>
                        <a:rPr lang="en-US" altLang="zh-TW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AI</a:t>
                      </a:r>
                      <a:r>
                        <a:rPr lang="zh-TW" alt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領域項目以及預計投資額</a:t>
                      </a:r>
                      <a:r>
                        <a:rPr lang="en-US" altLang="zh-TW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 </a:t>
                      </a:r>
                      <a:r>
                        <a:rPr lang="zh-TW" alt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例</a:t>
                      </a:r>
                      <a:r>
                        <a:rPr lang="en-US" altLang="zh-TW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20xx</a:t>
                      </a:r>
                      <a:r>
                        <a:rPr lang="zh-TW" alt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年預計投資</a:t>
                      </a:r>
                      <a:r>
                        <a:rPr lang="en-US" altLang="zh-TW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</a:t>
                      </a:r>
                      <a:r>
                        <a:rPr lang="zh-TW" altLang="en-US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億元</a:t>
                      </a:r>
                      <a:endParaRPr lang="zh-TW" altLang="en-US" dirty="0"/>
                    </a:p>
                  </a:txBody>
                  <a:tcPr marL="5124" marR="5124" marT="5124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33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marL="5124" marR="5124" marT="51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D585C3B-791F-408C-B1C1-817F63825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26B7-5E9B-4A3A-9B2B-10956DC881EA}" type="slidenum">
              <a:rPr lang="zh-TW" altLang="en-US" smtClean="0">
                <a:solidFill>
                  <a:prstClr val="black"/>
                </a:solidFill>
              </a:rPr>
              <a:pPr/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865805"/>
      </p:ext>
    </p:extLst>
  </p:cSld>
  <p:clrMapOvr>
    <a:masterClrMapping/>
  </p:clrMapOvr>
</p:sld>
</file>

<file path=ppt/theme/theme1.xml><?xml version="1.0" encoding="utf-8"?>
<a:theme xmlns:a="http://schemas.openxmlformats.org/drawingml/2006/main" name="工業局簡報母片範本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微軟正黑體">
      <a:majorFont>
        <a:latin typeface="微軟正黑體"/>
        <a:ea typeface="微軟正黑體"/>
        <a:cs typeface=""/>
      </a:majorFont>
      <a:minorFont>
        <a:latin typeface="微軟正黑體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50716</TotalTime>
  <Words>337</Words>
  <Application>Microsoft Office PowerPoint</Application>
  <PresentationFormat>A4 紙張 (210x297 公釐)</PresentationFormat>
  <Paragraphs>28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華康隸書體</vt:lpstr>
      <vt:lpstr>微軟正黑體</vt:lpstr>
      <vt:lpstr>新細明體</vt:lpstr>
      <vt:lpstr>Arial</vt:lpstr>
      <vt:lpstr>Calibri</vt:lpstr>
      <vt:lpstr>Times New Roman</vt:lpstr>
      <vt:lpstr>Wingdings</vt:lpstr>
      <vt:lpstr>工業局簡報母片範本</vt:lpstr>
      <vt:lpstr>PowerPoint 簡報</vt:lpstr>
      <vt:lpstr>PowerPoint 簡報</vt:lpstr>
    </vt:vector>
  </TitlesOfParts>
  <Company>iii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張祐琳</cp:lastModifiedBy>
  <cp:revision>2379</cp:revision>
  <cp:lastPrinted>2020-03-05T05:02:38Z</cp:lastPrinted>
  <dcterms:created xsi:type="dcterms:W3CDTF">2009-11-22T11:53:13Z</dcterms:created>
  <dcterms:modified xsi:type="dcterms:W3CDTF">2024-03-14T02:19:08Z</dcterms:modified>
</cp:coreProperties>
</file>